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1258" r:id="rId3"/>
    <p:sldId id="1294" r:id="rId4"/>
    <p:sldId id="1295" r:id="rId5"/>
    <p:sldId id="1299" r:id="rId6"/>
    <p:sldId id="1296" r:id="rId7"/>
    <p:sldId id="1298" r:id="rId8"/>
    <p:sldId id="1297" r:id="rId9"/>
  </p:sldIdLst>
  <p:sldSz cx="12192000" cy="6858000"/>
  <p:notesSz cx="6794500" cy="9931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1C232"/>
    <a:srgbClr val="FF9999"/>
    <a:srgbClr val="970E30"/>
    <a:srgbClr val="FF33CC"/>
    <a:srgbClr val="F2F2F2"/>
    <a:srgbClr val="DF781C"/>
    <a:srgbClr val="F5CF53"/>
    <a:srgbClr val="002B38"/>
    <a:srgbClr val="E57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C1702-194B-4AEF-B64C-2A835405AA0F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20A90-26F4-4072-BC1E-C7C59C9F9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6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3D6B-504A-48C9-8C83-08056185F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4D4BC-0936-4F07-BAE9-6B50806A3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7B055-BC15-4B92-874F-A97AE9EA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24B27-78E0-4A8E-8F9F-2CC6B566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570F-0EF3-485B-9B14-972C98B1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E0AB-F974-4519-BE3B-A52BD0FA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74824-7E68-4B58-98DE-454AD2CD4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B96CB-DACC-492F-8CA8-4B2880F3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132D-934E-4C3D-AA65-3A8B7570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D8EFC-B0F1-4853-99EF-898E3569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734A5-A889-4638-9454-B4ACE1127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9F-52F7-4009-A614-D0E1EB8C6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C1EA2-00C4-4A4A-A49F-D17736C8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47695-E817-42F4-9CE7-D44C7F78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10EF-1899-4CFC-9B65-7D2C62BB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7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4CAD-2BDC-4840-B5FC-44088D18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0E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2DA7-67E3-46C3-B45C-E930EA2C4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CECA9-467F-4CFA-ACAC-877BDA48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F2C6-5C79-4FB9-AF87-94296F8C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E9DA-EF2A-47B5-B3F2-ACFB4841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0069-6AFF-4919-B483-8817242F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970E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D60E2-21FC-4D56-BAB9-118A37AA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B2408-A65A-48DF-B6B9-025A62D7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BF21-2E0B-4B55-A0FF-ACA7D56D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F19E1-1A4F-40D0-81C0-29C27D00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C92E-D3F1-4219-9FC0-ADAD76A3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0E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E25B-0C68-4819-81AE-8B786E9DC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E753D-E756-4DC3-8AD3-29E4CC14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67323-92F4-47F7-A7BC-98D2FE9E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61873-AB0B-476B-8626-086E31CE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925C9-5F05-4735-A0EC-FC23C936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0F6E-FE16-4FBD-ADFA-BF815674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970E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41A26-FA62-4CE0-BBBB-19A9B4A0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6D829-97DE-4E9B-8F05-18E51A009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27154-C512-464E-86F4-44E9D7D7D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6E119-6CD5-43F9-82E6-E458C5F1C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741E9-DA01-4AC4-89AA-048635D6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D021C-61EC-4616-82B7-373E9550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C6F78-8653-44F7-97CE-7E85DC94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EA3F-00DF-4DC5-AB34-66723939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0E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9B6FA-3A19-44D4-992A-4A1F1E85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FE025-86E1-44A9-B128-73A1AAF1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29124-8C46-453D-B7E0-7436C484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2BEE2-ED4B-47E1-8D78-E687112A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3ACE-05E9-4C44-82AD-2611582D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66FC9-CCFF-4DD9-BE34-B88EB28D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FA5B-FA8F-45B0-8051-8DF93A44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765B-3529-4CEA-AA1B-E63B6F6B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7764A-3209-44DD-9064-6613BB185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FAFEC-F05C-43D7-8149-7C5645C7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10CF3-B83F-41CB-BCAD-2CE88735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6AF86-AE1E-4682-AE0A-2D9FFF8D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13AA-7CF6-47B2-9313-1DCA5F99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3B34B-2BE0-4E1A-8EA1-883CC7B46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803C6-9E8B-438C-AD5F-7CAD56A6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06779-11BF-4FB8-88A5-816F6AE6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24478-5287-48E0-A4EE-22B6918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DD9C-0FA9-4401-B6D1-4BEC7BBD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DC00B-1038-4237-9FA9-9B948848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2F7A8-C7EA-4571-9E68-1A21CD2F6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858B3-A291-4606-87FD-7753325D3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7DE4-B68A-49CD-9862-6D83D63DD482}" type="datetimeFigureOut">
              <a:rPr lang="en-US" smtClean="0"/>
              <a:t>29.01.2021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DFA42-906E-4FC8-ADA5-8891F0E2F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7BBC8-E233-4413-96A6-2C34A4063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DDDF-9B77-4209-A388-5D8594D6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7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5B1D-F64D-440A-8BDC-B127D2C6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12" y="2825632"/>
            <a:ext cx="11754776" cy="1388317"/>
          </a:xfrm>
        </p:spPr>
        <p:txBody>
          <a:bodyPr>
            <a:noAutofit/>
          </a:bodyPr>
          <a:lstStyle/>
          <a:p>
            <a:br>
              <a:rPr lang="lv-LV" sz="3600" b="1" dirty="0">
                <a:solidFill>
                  <a:srgbClr val="970E30"/>
                </a:solidFill>
                <a:latin typeface="+mn-lt"/>
              </a:rPr>
            </a:br>
            <a:br>
              <a:rPr lang="lv-LV" sz="3600" b="1" dirty="0">
                <a:solidFill>
                  <a:srgbClr val="970E30"/>
                </a:solidFill>
                <a:latin typeface="+mn-lt"/>
                <a:ea typeface="+mj-lt"/>
                <a:cs typeface="+mj-lt"/>
              </a:rPr>
            </a:br>
            <a:br>
              <a:rPr lang="lv-LV" sz="3600" b="1" dirty="0">
                <a:solidFill>
                  <a:srgbClr val="970E30"/>
                </a:solidFill>
                <a:latin typeface="+mn-lt"/>
                <a:ea typeface="+mj-lt"/>
                <a:cs typeface="+mj-lt"/>
              </a:rPr>
            </a:br>
            <a:br>
              <a:rPr lang="lv-LV" sz="3600" b="1" dirty="0">
                <a:solidFill>
                  <a:srgbClr val="970E30"/>
                </a:solidFill>
                <a:latin typeface="+mn-lt"/>
                <a:cs typeface="Calibri Light"/>
              </a:rPr>
            </a:br>
            <a:br>
              <a:rPr lang="lv-LV" sz="3600" b="1" dirty="0">
                <a:solidFill>
                  <a:srgbClr val="970E30"/>
                </a:solidFill>
                <a:latin typeface="+mn-lt"/>
              </a:rPr>
            </a:br>
            <a:r>
              <a:rPr lang="en-US" sz="3600" b="1" i="1" dirty="0" err="1">
                <a:solidFill>
                  <a:srgbClr val="970E30"/>
                </a:solidFill>
                <a:latin typeface="+mn-lt"/>
              </a:rPr>
              <a:t>Studentu</a:t>
            </a:r>
            <a:r>
              <a:rPr lang="en-US" sz="3600" b="1" i="1" dirty="0">
                <a:solidFill>
                  <a:srgbClr val="970E3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970E30"/>
                </a:solidFill>
                <a:latin typeface="+mn-lt"/>
              </a:rPr>
              <a:t>inov</a:t>
            </a:r>
            <a:r>
              <a:rPr lang="lv-LV" sz="3600" b="1" i="1" dirty="0" err="1">
                <a:solidFill>
                  <a:srgbClr val="970E30"/>
                </a:solidFill>
                <a:latin typeface="+mn-lt"/>
              </a:rPr>
              <a:t>āciju</a:t>
            </a:r>
            <a:r>
              <a:rPr lang="lv-LV" sz="3600" b="1" i="1" dirty="0">
                <a:solidFill>
                  <a:srgbClr val="970E30"/>
                </a:solidFill>
                <a:latin typeface="+mn-lt"/>
              </a:rPr>
              <a:t> programmas</a:t>
            </a:r>
            <a:endParaRPr lang="en-US" sz="3600" dirty="0">
              <a:solidFill>
                <a:srgbClr val="970E30"/>
              </a:solidFill>
              <a:latin typeface="+mn-lt"/>
              <a:cs typeface="Calibri Light" panose="020F0302020204030204"/>
            </a:endParaRPr>
          </a:p>
        </p:txBody>
      </p:sp>
      <p:sp>
        <p:nvSpPr>
          <p:cNvPr id="3" name="AutoShape 2" descr="https://www.lu.lv/fileadmin/user_upload/lu_portal/par/vesture-tradicijas-un-simbolika/logotipi/LU-logo-anno-1-l.jpg">
            <a:extLst>
              <a:ext uri="{FF2B5EF4-FFF2-40B4-BE49-F238E27FC236}">
                <a16:creationId xmlns:a16="http://schemas.microsoft.com/office/drawing/2014/main" id="{EB976EB6-815A-47F4-BD4D-154077782A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66504-919A-43A0-B225-C853F58D4089}"/>
              </a:ext>
            </a:extLst>
          </p:cNvPr>
          <p:cNvSpPr txBox="1"/>
          <p:nvPr/>
        </p:nvSpPr>
        <p:spPr>
          <a:xfrm>
            <a:off x="3888419" y="4631274"/>
            <a:ext cx="411036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v-LV" sz="2800" b="1" dirty="0">
                <a:cs typeface="Calibri"/>
              </a:rPr>
              <a:t>Jānis Grēviņš </a:t>
            </a:r>
            <a:r>
              <a:rPr lang="lv-LV" sz="2800" b="1" dirty="0" err="1">
                <a:cs typeface="Calibri"/>
              </a:rPr>
              <a:t>PhD</a:t>
            </a:r>
            <a:r>
              <a:rPr lang="lv-LV" sz="2800" b="1" dirty="0">
                <a:cs typeface="Calibri"/>
              </a:rPr>
              <a:t>.</a:t>
            </a:r>
          </a:p>
          <a:p>
            <a:pPr algn="ctr"/>
            <a:r>
              <a:rPr lang="lv-LV" sz="2000" b="1" dirty="0">
                <a:cs typeface="Calibri"/>
              </a:rPr>
              <a:t>2021. gada 28. janvāris</a:t>
            </a:r>
            <a:endParaRPr lang="en-US" sz="2000" b="1" dirty="0">
              <a:cs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B1D7ABA-AF49-4BE2-B883-1FF004D0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4" y="74938"/>
            <a:ext cx="5782056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4991-7696-4BF1-A144-6B4EEC7F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26" y="180919"/>
            <a:ext cx="9782268" cy="992204"/>
          </a:xfrm>
        </p:spPr>
        <p:txBody>
          <a:bodyPr>
            <a:noAutofit/>
          </a:bodyPr>
          <a:lstStyle/>
          <a:p>
            <a:r>
              <a:rPr lang="lv-LV" dirty="0"/>
              <a:t>Universitātes – zināšanu avots</a:t>
            </a:r>
            <a:endParaRPr lang="en-US" dirty="0"/>
          </a:p>
        </p:txBody>
      </p:sp>
      <p:pic>
        <p:nvPicPr>
          <p:cNvPr id="5122" name="Picture 2" descr="Unicorn 2 - Subject of study">
            <a:extLst>
              <a:ext uri="{FF2B5EF4-FFF2-40B4-BE49-F238E27FC236}">
                <a16:creationId xmlns:a16="http://schemas.microsoft.com/office/drawing/2014/main" id="{E383C420-5DE0-4BE9-A5DE-9C0FC173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t="13988" r="6944"/>
          <a:stretch/>
        </p:blipFill>
        <p:spPr bwMode="auto">
          <a:xfrm>
            <a:off x="315517" y="1655537"/>
            <a:ext cx="6886558" cy="40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D8F6CD-C843-4ABA-B117-644F71B00009}"/>
              </a:ext>
            </a:extLst>
          </p:cNvPr>
          <p:cNvSpPr txBox="1"/>
          <p:nvPr/>
        </p:nvSpPr>
        <p:spPr>
          <a:xfrm>
            <a:off x="387312" y="6491235"/>
            <a:ext cx="5450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i="1" dirty="0">
                <a:latin typeface="+mj-lt"/>
              </a:rPr>
              <a:t>Source: </a:t>
            </a:r>
            <a:r>
              <a:rPr lang="en-US" sz="1200" i="1" dirty="0">
                <a:latin typeface="+mj-lt"/>
              </a:rPr>
              <a:t>https://mojomortgages.com/learn/article/how-to-become-a-unicorn-founder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4DE63B-069A-4399-969B-B32F12E1E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5" t="19311"/>
          <a:stretch/>
        </p:blipFill>
        <p:spPr>
          <a:xfrm>
            <a:off x="5055037" y="2998071"/>
            <a:ext cx="6926179" cy="3493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C21BA0-A229-4F42-BEC2-48D58F30BAEC}"/>
              </a:ext>
            </a:extLst>
          </p:cNvPr>
          <p:cNvSpPr txBox="1"/>
          <p:nvPr/>
        </p:nvSpPr>
        <p:spPr>
          <a:xfrm>
            <a:off x="974909" y="1286205"/>
            <a:ext cx="427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+mj-lt"/>
              </a:rPr>
              <a:t>Highest Degree by Global Unicorn Founders</a:t>
            </a:r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332F0-9EF7-45A8-9537-F82C742CB493}"/>
              </a:ext>
            </a:extLst>
          </p:cNvPr>
          <p:cNvSpPr txBox="1"/>
          <p:nvPr/>
        </p:nvSpPr>
        <p:spPr>
          <a:xfrm>
            <a:off x="6606134" y="2724884"/>
            <a:ext cx="459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+mj-lt"/>
              </a:rPr>
              <a:t>Highest Degree by European Start-up Founders</a:t>
            </a:r>
            <a:endParaRPr lang="en-US" dirty="0">
              <a:latin typeface="+mj-lt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C49F842-480D-4E2C-90EA-54806CF6728F}"/>
              </a:ext>
            </a:extLst>
          </p:cNvPr>
          <p:cNvSpPr/>
          <p:nvPr/>
        </p:nvSpPr>
        <p:spPr>
          <a:xfrm>
            <a:off x="5874548" y="5568043"/>
            <a:ext cx="1216478" cy="293914"/>
          </a:xfrm>
          <a:prstGeom prst="wedgeRoundRectCallout">
            <a:avLst>
              <a:gd name="adj1" fmla="val -12431"/>
              <a:gd name="adj2" fmla="val -134815"/>
              <a:gd name="adj3" fmla="val 16667"/>
            </a:avLst>
          </a:prstGeom>
          <a:solidFill>
            <a:srgbClr val="99D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Bachelor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4749224-557C-4E4F-B1E4-AB3E213D2F4A}"/>
              </a:ext>
            </a:extLst>
          </p:cNvPr>
          <p:cNvSpPr/>
          <p:nvPr/>
        </p:nvSpPr>
        <p:spPr>
          <a:xfrm>
            <a:off x="7501638" y="5714907"/>
            <a:ext cx="1216478" cy="293914"/>
          </a:xfrm>
          <a:prstGeom prst="wedgeRoundRectCallout">
            <a:avLst>
              <a:gd name="adj1" fmla="val -17129"/>
              <a:gd name="adj2" fmla="val -207037"/>
              <a:gd name="adj3" fmla="val 16667"/>
            </a:avLst>
          </a:prstGeom>
          <a:solidFill>
            <a:srgbClr val="E57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Masters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7922702-B0BB-4D15-9410-30B409D28D7B}"/>
              </a:ext>
            </a:extLst>
          </p:cNvPr>
          <p:cNvSpPr/>
          <p:nvPr/>
        </p:nvSpPr>
        <p:spPr>
          <a:xfrm>
            <a:off x="9657037" y="5673992"/>
            <a:ext cx="781332" cy="293914"/>
          </a:xfrm>
          <a:prstGeom prst="wedgeRoundRectCallout">
            <a:avLst>
              <a:gd name="adj1" fmla="val 24141"/>
              <a:gd name="adj2" fmla="val -176482"/>
              <a:gd name="adj3" fmla="val 16667"/>
            </a:avLst>
          </a:prstGeom>
          <a:solidFill>
            <a:srgbClr val="00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bg1"/>
                </a:solidFill>
              </a:rPr>
              <a:t>PhD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76D8669-AD79-4433-A78A-466801505868}"/>
              </a:ext>
            </a:extLst>
          </p:cNvPr>
          <p:cNvSpPr/>
          <p:nvPr/>
        </p:nvSpPr>
        <p:spPr>
          <a:xfrm>
            <a:off x="10625394" y="5769180"/>
            <a:ext cx="1216478" cy="293914"/>
          </a:xfrm>
          <a:prstGeom prst="wedgeRoundRectCallout">
            <a:avLst>
              <a:gd name="adj1" fmla="val -52138"/>
              <a:gd name="adj2" fmla="val -220926"/>
              <a:gd name="adj3" fmla="val 16667"/>
            </a:avLst>
          </a:prstGeom>
          <a:solidFill>
            <a:srgbClr val="F5C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Professional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613E-C030-4825-87BB-CFA958F4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kas?</a:t>
            </a:r>
            <a:endParaRPr lang="en-US" dirty="0"/>
          </a:p>
        </p:txBody>
      </p:sp>
      <p:pic>
        <p:nvPicPr>
          <p:cNvPr id="1026" name="Picture 2" descr="lifestyle business vs startup chart">
            <a:extLst>
              <a:ext uri="{FF2B5EF4-FFF2-40B4-BE49-F238E27FC236}">
                <a16:creationId xmlns:a16="http://schemas.microsoft.com/office/drawing/2014/main" id="{1A9F266E-8888-4394-9614-CA8F982B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59" y="0"/>
            <a:ext cx="500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1CBF174-D8AE-4180-A051-88214E185459}"/>
              </a:ext>
            </a:extLst>
          </p:cNvPr>
          <p:cNvSpPr/>
          <p:nvPr/>
        </p:nvSpPr>
        <p:spPr>
          <a:xfrm>
            <a:off x="8672546" y="1027906"/>
            <a:ext cx="1586380" cy="530306"/>
          </a:xfrm>
          <a:prstGeom prst="wedgeRectCallout">
            <a:avLst>
              <a:gd name="adj1" fmla="val -90497"/>
              <a:gd name="adj2" fmla="val 1561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Tehnoloģijas vai tirgus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248D5D4-1453-4EDB-B6D2-0AFE35E4DCEA}"/>
              </a:ext>
            </a:extLst>
          </p:cNvPr>
          <p:cNvSpPr/>
          <p:nvPr/>
        </p:nvSpPr>
        <p:spPr>
          <a:xfrm>
            <a:off x="9025471" y="2088316"/>
            <a:ext cx="2027539" cy="775200"/>
          </a:xfrm>
          <a:prstGeom prst="wedgeRectCallout">
            <a:avLst>
              <a:gd name="adj1" fmla="val -90497"/>
              <a:gd name="adj2" fmla="val 1561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Dažādas un </a:t>
            </a:r>
            <a:r>
              <a:rPr lang="lv-LV" dirty="0" err="1">
                <a:solidFill>
                  <a:srgbClr val="C00000"/>
                </a:solidFill>
              </a:rPr>
              <a:t>starpdiciplinārās</a:t>
            </a:r>
            <a:r>
              <a:rPr lang="lv-LV" dirty="0">
                <a:solidFill>
                  <a:srgbClr val="C00000"/>
                </a:solidFill>
              </a:rPr>
              <a:t> zināšanas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8B1065F-FC9C-4027-B528-C037479427A0}"/>
              </a:ext>
            </a:extLst>
          </p:cNvPr>
          <p:cNvSpPr/>
          <p:nvPr/>
        </p:nvSpPr>
        <p:spPr>
          <a:xfrm>
            <a:off x="9025471" y="3666833"/>
            <a:ext cx="1586380" cy="530306"/>
          </a:xfrm>
          <a:prstGeom prst="wedgeRectCallout">
            <a:avLst>
              <a:gd name="adj1" fmla="val -90497"/>
              <a:gd name="adj2" fmla="val 1561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Riska pieņemšana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C2AF76D-9565-4F5D-8BF5-E17F43745C78}"/>
              </a:ext>
            </a:extLst>
          </p:cNvPr>
          <p:cNvSpPr/>
          <p:nvPr/>
        </p:nvSpPr>
        <p:spPr>
          <a:xfrm>
            <a:off x="8929219" y="4817602"/>
            <a:ext cx="2027538" cy="775200"/>
          </a:xfrm>
          <a:prstGeom prst="wedgeRectCallout">
            <a:avLst>
              <a:gd name="adj1" fmla="val -90497"/>
              <a:gd name="adj2" fmla="val 1561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Kontroli panāk ar nepārtrauktu attīstību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8CD7-3F60-40CD-B947-DEA737A2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68" y="149937"/>
            <a:ext cx="10515600" cy="1325563"/>
          </a:xfrm>
        </p:spPr>
        <p:txBody>
          <a:bodyPr/>
          <a:lstStyle/>
          <a:p>
            <a:r>
              <a:rPr lang="lv-LV" dirty="0" err="1">
                <a:solidFill>
                  <a:srgbClr val="900028"/>
                </a:solidFill>
              </a:rPr>
              <a:t>Jaunuzņēmumu</a:t>
            </a:r>
            <a:r>
              <a:rPr lang="lv-LV" dirty="0">
                <a:solidFill>
                  <a:srgbClr val="900028"/>
                </a:solidFill>
              </a:rPr>
              <a:t> </a:t>
            </a:r>
            <a:r>
              <a:rPr lang="lv-LV" sz="2800" i="1" dirty="0">
                <a:solidFill>
                  <a:srgbClr val="900028"/>
                </a:solidFill>
                <a:latin typeface="Mistral" panose="03090702030407020403" pitchFamily="66" charset="0"/>
              </a:rPr>
              <a:t>(universitāšu) </a:t>
            </a:r>
            <a:r>
              <a:rPr lang="lv-LV" dirty="0">
                <a:solidFill>
                  <a:srgbClr val="900028"/>
                </a:solidFill>
              </a:rPr>
              <a:t>LAMATAS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A0833-7F99-49ED-A1C9-F973C5549106}"/>
              </a:ext>
            </a:extLst>
          </p:cNvPr>
          <p:cNvSpPr txBox="1"/>
          <p:nvPr/>
        </p:nvSpPr>
        <p:spPr>
          <a:xfrm>
            <a:off x="1210787" y="5149309"/>
            <a:ext cx="29324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/>
              <a:t>Avots</a:t>
            </a:r>
            <a:r>
              <a:rPr lang="en-US" sz="1100" dirty="0"/>
              <a:t>: Ganesh Theban 2018, “The Lean Startup Trap” https://productcoalition.com/the-lean-startup-trap-e74b27618fc3</a:t>
            </a:r>
          </a:p>
        </p:txBody>
      </p:sp>
      <p:pic>
        <p:nvPicPr>
          <p:cNvPr id="4" name="Picture 2" descr="Image for post">
            <a:extLst>
              <a:ext uri="{FF2B5EF4-FFF2-40B4-BE49-F238E27FC236}">
                <a16:creationId xmlns:a16="http://schemas.microsoft.com/office/drawing/2014/main" id="{3566D1E2-51D3-4FC7-AB01-DBC087CE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32" y="1492341"/>
            <a:ext cx="2228216" cy="33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for post">
            <a:extLst>
              <a:ext uri="{FF2B5EF4-FFF2-40B4-BE49-F238E27FC236}">
                <a16:creationId xmlns:a16="http://schemas.microsoft.com/office/drawing/2014/main" id="{7330BB2B-A2AD-4BE8-834A-2BDA33C2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33" y="2809327"/>
            <a:ext cx="49244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A6953-BA5A-4E1A-830E-DF8662816F0A}"/>
              </a:ext>
            </a:extLst>
          </p:cNvPr>
          <p:cNvSpPr txBox="1"/>
          <p:nvPr/>
        </p:nvSpPr>
        <p:spPr>
          <a:xfrm>
            <a:off x="6096001" y="4435642"/>
            <a:ext cx="874294" cy="369332"/>
          </a:xfrm>
          <a:prstGeom prst="rect">
            <a:avLst/>
          </a:prstGeom>
          <a:solidFill>
            <a:srgbClr val="F1C2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Ideja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4B23A-7979-4440-B095-EBA8288AF76A}"/>
              </a:ext>
            </a:extLst>
          </p:cNvPr>
          <p:cNvSpPr txBox="1"/>
          <p:nvPr/>
        </p:nvSpPr>
        <p:spPr>
          <a:xfrm>
            <a:off x="5807243" y="3786048"/>
            <a:ext cx="1467852" cy="415498"/>
          </a:xfrm>
          <a:prstGeom prst="rect">
            <a:avLst/>
          </a:prstGeom>
          <a:solidFill>
            <a:srgbClr val="F1C2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050" dirty="0"/>
              <a:t>Minimālais iespējamais produkts</a:t>
            </a:r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1FD8D-9507-4AA2-B174-DFB71327870A}"/>
              </a:ext>
            </a:extLst>
          </p:cNvPr>
          <p:cNvSpPr txBox="1"/>
          <p:nvPr/>
        </p:nvSpPr>
        <p:spPr>
          <a:xfrm>
            <a:off x="6054686" y="3023865"/>
            <a:ext cx="915610" cy="577081"/>
          </a:xfrm>
          <a:prstGeom prst="rect">
            <a:avLst/>
          </a:prstGeom>
          <a:solidFill>
            <a:srgbClr val="F1C2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050" dirty="0"/>
              <a:t>Produkta validēšana ar pircējiem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998FF-B0EC-4B86-B850-6AAB819B2E09}"/>
              </a:ext>
            </a:extLst>
          </p:cNvPr>
          <p:cNvSpPr txBox="1"/>
          <p:nvPr/>
        </p:nvSpPr>
        <p:spPr>
          <a:xfrm>
            <a:off x="8446168" y="4551058"/>
            <a:ext cx="1259305" cy="253916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050" dirty="0"/>
              <a:t>Pircēju vajadzības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445C8-CD77-4DFB-B826-B7DFE2607CF8}"/>
              </a:ext>
            </a:extLst>
          </p:cNvPr>
          <p:cNvSpPr txBox="1"/>
          <p:nvPr/>
        </p:nvSpPr>
        <p:spPr>
          <a:xfrm>
            <a:off x="8446167" y="3866839"/>
            <a:ext cx="1259305" cy="253916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050" dirty="0"/>
              <a:t>Ideja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C9090-D65E-4427-B494-806A84A7ACB5}"/>
              </a:ext>
            </a:extLst>
          </p:cNvPr>
          <p:cNvSpPr txBox="1"/>
          <p:nvPr/>
        </p:nvSpPr>
        <p:spPr>
          <a:xfrm>
            <a:off x="8605380" y="3009147"/>
            <a:ext cx="915610" cy="577081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050" dirty="0"/>
              <a:t>Minimālais iespējamais produkts</a:t>
            </a:r>
            <a:endParaRPr lang="en-US" sz="1050" dirty="0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C9B5E024-A4C3-4B74-85AA-BC064223EA06}"/>
              </a:ext>
            </a:extLst>
          </p:cNvPr>
          <p:cNvSpPr/>
          <p:nvPr/>
        </p:nvSpPr>
        <p:spPr>
          <a:xfrm>
            <a:off x="7408506" y="3617765"/>
            <a:ext cx="835140" cy="606161"/>
          </a:xfrm>
          <a:prstGeom prst="notch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8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ED3E-E535-4F29-9490-D209D638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lv-LV" dirty="0"/>
              <a:t>Universitāšu loma start-</a:t>
            </a:r>
            <a:r>
              <a:rPr lang="lv-LV" dirty="0" err="1"/>
              <a:t>up</a:t>
            </a:r>
            <a:r>
              <a:rPr lang="lv-LV" dirty="0"/>
              <a:t> ekosistēmā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9F99-E979-49E1-8860-40D410DA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1325563"/>
            <a:ext cx="10849947" cy="5243188"/>
          </a:xfrm>
        </p:spPr>
        <p:txBody>
          <a:bodyPr>
            <a:normAutofit/>
          </a:bodyPr>
          <a:lstStyle/>
          <a:p>
            <a:r>
              <a:rPr lang="lv-LV" sz="3600" b="1" i="1" dirty="0">
                <a:solidFill>
                  <a:srgbClr val="C00000"/>
                </a:solidFill>
              </a:rPr>
              <a:t>Zināšanas</a:t>
            </a:r>
            <a:r>
              <a:rPr lang="lv-LV" i="1" dirty="0"/>
              <a:t> – dziļas, plašas,  </a:t>
            </a:r>
            <a:r>
              <a:rPr lang="en-US" i="1" dirty="0" err="1"/>
              <a:t>apjom</a:t>
            </a:r>
            <a:r>
              <a:rPr lang="lv-LV" i="1" dirty="0" err="1"/>
              <a:t>īgas</a:t>
            </a:r>
            <a:r>
              <a:rPr lang="lv-LV" i="1" dirty="0"/>
              <a:t>, mūsdienīgas, pielietojamas utt.</a:t>
            </a:r>
          </a:p>
          <a:p>
            <a:pPr lvl="1"/>
            <a:r>
              <a:rPr lang="lv-LV" b="1" dirty="0"/>
              <a:t>Nevis atsevišķi kursi, bet kultūra katrā kursā</a:t>
            </a:r>
          </a:p>
          <a:p>
            <a:pPr lvl="2"/>
            <a:r>
              <a:rPr lang="lv-LV" b="1" dirty="0"/>
              <a:t>Starp-fakultāšu sadarbība</a:t>
            </a:r>
          </a:p>
          <a:p>
            <a:pPr lvl="2"/>
            <a:endParaRPr lang="lv-LV" b="1" dirty="0"/>
          </a:p>
          <a:p>
            <a:pPr lvl="2"/>
            <a:endParaRPr lang="lv-LV" b="1" dirty="0"/>
          </a:p>
          <a:p>
            <a:pPr lvl="1"/>
            <a:endParaRPr lang="lv-LV" dirty="0"/>
          </a:p>
          <a:p>
            <a:pPr lvl="1"/>
            <a:endParaRPr lang="en-US" dirty="0"/>
          </a:p>
        </p:txBody>
      </p:sp>
      <p:pic>
        <p:nvPicPr>
          <p:cNvPr id="1026" name="Picture 2" descr="Garage startup: Everything starts as nothing - The Road to Silicon Valley">
            <a:extLst>
              <a:ext uri="{FF2B5EF4-FFF2-40B4-BE49-F238E27FC236}">
                <a16:creationId xmlns:a16="http://schemas.microsoft.com/office/drawing/2014/main" id="{1ED12994-94DC-41E2-A226-D8C8EEE8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8" y="2651126"/>
            <a:ext cx="3892586" cy="39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Design Process - Beneath the Surface - Design Thinking Action Lab | Stanford  University | Nov… | Design thinking, Design thinking tools, Design thinking  process">
            <a:extLst>
              <a:ext uri="{FF2B5EF4-FFF2-40B4-BE49-F238E27FC236}">
                <a16:creationId xmlns:a16="http://schemas.microsoft.com/office/drawing/2014/main" id="{7C33A455-354F-4ACA-B863-584480AD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92" y="2446477"/>
            <a:ext cx="5784170" cy="36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4CF9AC02-C322-4BF8-984B-03A6D14FDE06}"/>
              </a:ext>
            </a:extLst>
          </p:cNvPr>
          <p:cNvSpPr/>
          <p:nvPr/>
        </p:nvSpPr>
        <p:spPr>
          <a:xfrm>
            <a:off x="4140248" y="3429000"/>
            <a:ext cx="2104444" cy="1693506"/>
          </a:xfrm>
          <a:prstGeom prst="notch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2B673-A153-4F15-BE6D-B7B11E0F3A9D}"/>
              </a:ext>
            </a:extLst>
          </p:cNvPr>
          <p:cNvSpPr txBox="1"/>
          <p:nvPr/>
        </p:nvSpPr>
        <p:spPr>
          <a:xfrm>
            <a:off x="5928826" y="6254104"/>
            <a:ext cx="52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Avots: </a:t>
            </a:r>
            <a:r>
              <a:rPr lang="en-US" dirty="0"/>
              <a:t>Design Thinking Action Lab</a:t>
            </a:r>
            <a:r>
              <a:rPr lang="lv-LV" dirty="0"/>
              <a:t>, </a:t>
            </a:r>
            <a:r>
              <a:rPr lang="en-US" dirty="0"/>
              <a:t>course.novoed.com</a:t>
            </a:r>
          </a:p>
        </p:txBody>
      </p:sp>
    </p:spTree>
    <p:extLst>
      <p:ext uri="{BB962C8B-B14F-4D97-AF65-F5344CB8AC3E}">
        <p14:creationId xmlns:p14="http://schemas.microsoft.com/office/powerpoint/2010/main" val="98958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ED3E-E535-4F29-9490-D209D638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lv-LV" dirty="0"/>
              <a:t>Universitāšu loma start-</a:t>
            </a:r>
            <a:r>
              <a:rPr lang="lv-LV" dirty="0" err="1"/>
              <a:t>up</a:t>
            </a:r>
            <a:r>
              <a:rPr lang="lv-LV" dirty="0"/>
              <a:t> ekosistēmā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9F99-E979-49E1-8860-40D410DA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49" y="1222927"/>
            <a:ext cx="10849947" cy="5467122"/>
          </a:xfrm>
        </p:spPr>
        <p:txBody>
          <a:bodyPr>
            <a:normAutofit fontScale="92500" lnSpcReduction="10000"/>
          </a:bodyPr>
          <a:lstStyle/>
          <a:p>
            <a:r>
              <a:rPr lang="lv-LV" dirty="0" err="1"/>
              <a:t>Jaunuzņēmumu</a:t>
            </a:r>
            <a:r>
              <a:rPr lang="lv-LV" dirty="0"/>
              <a:t> atbalsta sistēmas</a:t>
            </a:r>
          </a:p>
          <a:p>
            <a:pPr lvl="1"/>
            <a:r>
              <a:rPr lang="lv-LV" dirty="0"/>
              <a:t>Tehniskas atbalsts</a:t>
            </a:r>
          </a:p>
          <a:p>
            <a:pPr lvl="2"/>
            <a:r>
              <a:rPr lang="lv-LV" dirty="0" err="1"/>
              <a:t>Kopstrādāšanas</a:t>
            </a:r>
            <a:r>
              <a:rPr lang="lv-LV" dirty="0"/>
              <a:t> telpas (zināšanu koncentrācija)</a:t>
            </a:r>
          </a:p>
          <a:p>
            <a:pPr lvl="2"/>
            <a:r>
              <a:rPr lang="lv-LV" dirty="0"/>
              <a:t>Juridiskie, tehniskie pakalpojumi utt. </a:t>
            </a:r>
          </a:p>
          <a:p>
            <a:pPr lvl="1"/>
            <a:r>
              <a:rPr lang="lv-LV" sz="3400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Mentorprogramma</a:t>
            </a:r>
            <a:endParaRPr lang="lv-LV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2"/>
            <a:r>
              <a:rPr lang="en-US" dirty="0" err="1"/>
              <a:t>Jaunuz</a:t>
            </a:r>
            <a:r>
              <a:rPr lang="lv-LV" dirty="0"/>
              <a:t>ņēmumu kvalitāte </a:t>
            </a:r>
            <a:br>
              <a:rPr lang="lv-LV" dirty="0"/>
            </a:br>
            <a:r>
              <a:rPr lang="lv-LV" dirty="0"/>
              <a:t>proporcionāla </a:t>
            </a:r>
            <a:r>
              <a:rPr lang="lv-LV" dirty="0" err="1"/>
              <a:t>mentoriem</a:t>
            </a:r>
            <a:r>
              <a:rPr lang="lv-LV" dirty="0"/>
              <a:t>!</a:t>
            </a:r>
          </a:p>
          <a:p>
            <a:pPr lvl="1"/>
            <a:r>
              <a:rPr lang="lv-LV" dirty="0"/>
              <a:t>Uzņēmējdarbības apmācība</a:t>
            </a:r>
          </a:p>
          <a:p>
            <a:pPr lvl="2"/>
            <a:r>
              <a:rPr lang="lv-LV" dirty="0"/>
              <a:t>Standartizācija – 2-3 pasaules modeļi</a:t>
            </a:r>
          </a:p>
          <a:p>
            <a:pPr lvl="2"/>
            <a:r>
              <a:rPr lang="lv-LV" dirty="0" err="1"/>
              <a:t>Starpfakultāšu</a:t>
            </a:r>
            <a:endParaRPr lang="lv-LV" dirty="0"/>
          </a:p>
          <a:p>
            <a:pPr lvl="2"/>
            <a:r>
              <a:rPr lang="lv-LV" dirty="0"/>
              <a:t>Kultūra</a:t>
            </a:r>
          </a:p>
          <a:p>
            <a:pPr marL="457200" lvl="1" indent="0">
              <a:buNone/>
            </a:pPr>
            <a:endParaRPr lang="lv-LV" dirty="0"/>
          </a:p>
          <a:p>
            <a:pPr marL="457200" lvl="1" indent="0">
              <a:buNone/>
            </a:pPr>
            <a:endParaRPr lang="lv-LV" dirty="0"/>
          </a:p>
          <a:p>
            <a:pPr marL="457200" lvl="1" indent="0">
              <a:buNone/>
            </a:pPr>
            <a:r>
              <a:rPr lang="lv-LV" dirty="0"/>
              <a:t>Avoti</a:t>
            </a:r>
          </a:p>
          <a:p>
            <a:pPr lvl="1"/>
            <a:r>
              <a:rPr lang="lv-LV" sz="1400" dirty="0"/>
              <a:t>Ko, </a:t>
            </a:r>
            <a:r>
              <a:rPr lang="lv-LV" sz="1400" dirty="0" err="1"/>
              <a:t>Chang-Ryong</a:t>
            </a:r>
            <a:r>
              <a:rPr lang="lv-LV" sz="1400" dirty="0"/>
              <a:t> 2019; «</a:t>
            </a:r>
            <a:r>
              <a:rPr lang="en-US" sz="1400" dirty="0"/>
              <a:t>Success Factors of Student Startups in Korea: From Employment Measures to Market Success</a:t>
            </a:r>
            <a:r>
              <a:rPr lang="lv-LV" sz="1400" dirty="0"/>
              <a:t>» </a:t>
            </a:r>
            <a:r>
              <a:rPr lang="en-US" sz="1400" i="1" dirty="0"/>
              <a:t>Asian</a:t>
            </a:r>
            <a:r>
              <a:rPr lang="lv-LV" sz="1400" i="1" dirty="0"/>
              <a:t> </a:t>
            </a:r>
            <a:r>
              <a:rPr lang="en-US" sz="1400" i="1" dirty="0"/>
              <a:t>Journal of Innovation and Policy</a:t>
            </a:r>
            <a:endParaRPr lang="lv-LV" sz="1400" i="1" dirty="0"/>
          </a:p>
          <a:p>
            <a:pPr lvl="1"/>
            <a:r>
              <a:rPr lang="en-US" sz="1400" i="1" dirty="0"/>
              <a:t>Mentoring is Critical to Startup Success: A New Study by the University of Michigan and Entrepreneur Futures Network</a:t>
            </a:r>
            <a:r>
              <a:rPr lang="lv-LV" sz="1400" i="1" dirty="0"/>
              <a:t> https://www.linkedin.com/pulse/mentoring-critical-startup-success-new-kauffman-study-thomas-jensen/</a:t>
            </a:r>
          </a:p>
          <a:p>
            <a:pPr lvl="1"/>
            <a:endParaRPr lang="en-US" dirty="0"/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95699C33-FA81-4772-A576-42EF5F8D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57" y="1540081"/>
            <a:ext cx="2582887" cy="6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iversity of Michigan">
            <a:extLst>
              <a:ext uri="{FF2B5EF4-FFF2-40B4-BE49-F238E27FC236}">
                <a16:creationId xmlns:a16="http://schemas.microsoft.com/office/drawing/2014/main" id="{1588F62E-1B2E-40FA-96F1-6963F6CF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00" y="1380468"/>
            <a:ext cx="832913" cy="8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40BA8-43D6-42DE-9A23-A131A1030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223" y="2213381"/>
            <a:ext cx="6319777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9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F8B0-5FAF-46F2-832F-7349F5A2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lv-LV" dirty="0"/>
              <a:t>Start-</a:t>
            </a:r>
            <a:r>
              <a:rPr lang="lv-LV" dirty="0" err="1"/>
              <a:t>up</a:t>
            </a:r>
            <a:r>
              <a:rPr lang="lv-LV" dirty="0"/>
              <a:t> mācību </a:t>
            </a:r>
            <a:r>
              <a:rPr lang="lv-LV" dirty="0" err="1"/>
              <a:t>programas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D08056E-8641-4AD8-8230-27B36DEEF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/>
          <a:stretch/>
        </p:blipFill>
        <p:spPr bwMode="auto">
          <a:xfrm>
            <a:off x="1045028" y="1110343"/>
            <a:ext cx="1044717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06B2F0E-0A74-4788-81B3-E7E5CA7A8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b="56380"/>
          <a:stretch/>
        </p:blipFill>
        <p:spPr bwMode="auto">
          <a:xfrm>
            <a:off x="4780772" y="3948696"/>
            <a:ext cx="3800475" cy="17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F4B4C-144B-44A5-926B-77DD8A2E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9" b="1"/>
          <a:stretch/>
        </p:blipFill>
        <p:spPr bwMode="auto">
          <a:xfrm>
            <a:off x="4780772" y="5764763"/>
            <a:ext cx="3800475" cy="7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5B1D-F64D-440A-8BDC-B127D2C6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12" y="2825632"/>
            <a:ext cx="11754776" cy="1388317"/>
          </a:xfrm>
        </p:spPr>
        <p:txBody>
          <a:bodyPr>
            <a:noAutofit/>
          </a:bodyPr>
          <a:lstStyle/>
          <a:p>
            <a:br>
              <a:rPr lang="lv-LV" sz="3600" b="1" dirty="0">
                <a:solidFill>
                  <a:srgbClr val="970E30"/>
                </a:solidFill>
                <a:latin typeface="+mn-lt"/>
              </a:rPr>
            </a:br>
            <a:br>
              <a:rPr lang="lv-LV" sz="3600" b="1" dirty="0">
                <a:solidFill>
                  <a:srgbClr val="970E30"/>
                </a:solidFill>
                <a:latin typeface="+mn-lt"/>
                <a:ea typeface="+mj-lt"/>
                <a:cs typeface="+mj-lt"/>
              </a:rPr>
            </a:br>
            <a:br>
              <a:rPr lang="lv-LV" sz="3600" b="1" dirty="0">
                <a:solidFill>
                  <a:srgbClr val="970E30"/>
                </a:solidFill>
                <a:latin typeface="+mn-lt"/>
                <a:ea typeface="+mj-lt"/>
                <a:cs typeface="+mj-lt"/>
              </a:rPr>
            </a:br>
            <a:br>
              <a:rPr lang="lv-LV" sz="3600" b="1" dirty="0">
                <a:solidFill>
                  <a:srgbClr val="970E30"/>
                </a:solidFill>
                <a:latin typeface="+mn-lt"/>
                <a:cs typeface="Calibri Light"/>
              </a:rPr>
            </a:br>
            <a:br>
              <a:rPr lang="lv-LV" sz="3600" b="1" dirty="0">
                <a:solidFill>
                  <a:srgbClr val="970E30"/>
                </a:solidFill>
                <a:latin typeface="+mn-lt"/>
              </a:rPr>
            </a:br>
            <a:r>
              <a:rPr lang="lv-LV" sz="3600" b="1" i="1" dirty="0">
                <a:solidFill>
                  <a:srgbClr val="970E30"/>
                </a:solidFill>
                <a:latin typeface="+mn-lt"/>
              </a:rPr>
              <a:t>Paldies par uzmanību!</a:t>
            </a:r>
            <a:endParaRPr lang="en-US" sz="3600" dirty="0">
              <a:solidFill>
                <a:srgbClr val="970E30"/>
              </a:solidFill>
              <a:latin typeface="+mn-lt"/>
              <a:cs typeface="Calibri Light" panose="020F0302020204030204"/>
            </a:endParaRPr>
          </a:p>
        </p:txBody>
      </p:sp>
      <p:sp>
        <p:nvSpPr>
          <p:cNvPr id="3" name="AutoShape 2" descr="https://www.lu.lv/fileadmin/user_upload/lu_portal/par/vesture-tradicijas-un-simbolika/logotipi/LU-logo-anno-1-l.jpg">
            <a:extLst>
              <a:ext uri="{FF2B5EF4-FFF2-40B4-BE49-F238E27FC236}">
                <a16:creationId xmlns:a16="http://schemas.microsoft.com/office/drawing/2014/main" id="{EB976EB6-815A-47F4-BD4D-154077782A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66504-919A-43A0-B225-C853F58D4089}"/>
              </a:ext>
            </a:extLst>
          </p:cNvPr>
          <p:cNvSpPr txBox="1"/>
          <p:nvPr/>
        </p:nvSpPr>
        <p:spPr>
          <a:xfrm>
            <a:off x="3888419" y="4631274"/>
            <a:ext cx="411036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v-LV" sz="2800" b="1" dirty="0">
                <a:cs typeface="Calibri"/>
              </a:rPr>
              <a:t>Jānis Grēviņš </a:t>
            </a:r>
            <a:r>
              <a:rPr lang="lv-LV" sz="2800" b="1" dirty="0" err="1">
                <a:cs typeface="Calibri"/>
              </a:rPr>
              <a:t>PhD</a:t>
            </a:r>
            <a:r>
              <a:rPr lang="lv-LV" sz="2800" b="1" dirty="0">
                <a:cs typeface="Calibri"/>
              </a:rPr>
              <a:t>.</a:t>
            </a:r>
          </a:p>
          <a:p>
            <a:pPr algn="ctr"/>
            <a:r>
              <a:rPr lang="lv-LV" sz="2000" b="1" dirty="0">
                <a:cs typeface="Calibri"/>
              </a:rPr>
              <a:t>jgrevins@rbs.lv</a:t>
            </a:r>
            <a:endParaRPr lang="en-US" sz="2000" b="1" dirty="0">
              <a:cs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B1D7ABA-AF49-4BE2-B883-1FF004D0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4" y="74938"/>
            <a:ext cx="5782056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5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266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Mistral</vt:lpstr>
      <vt:lpstr>Office Theme</vt:lpstr>
      <vt:lpstr>     Studentu inovāciju programmas</vt:lpstr>
      <vt:lpstr>Universitātes – zināšanu avots</vt:lpstr>
      <vt:lpstr>Kas ir kas?</vt:lpstr>
      <vt:lpstr>Jaunuzņēmumu (universitāšu) LAMATAS</vt:lpstr>
      <vt:lpstr>Universitāšu loma start-up ekosistēmā</vt:lpstr>
      <vt:lpstr>Universitāšu loma start-up ekosistēmā</vt:lpstr>
      <vt:lpstr>Start-up mācību programas</vt:lpstr>
      <vt:lpstr>     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Latvijas Digitālās Ekselences Stratēģija 2021-2027</dc:title>
  <dc:creator>Jānis Grēviņš</dc:creator>
  <cp:lastModifiedBy>Ieva Luste</cp:lastModifiedBy>
  <cp:revision>136</cp:revision>
  <cp:lastPrinted>2019-11-25T06:36:49Z</cp:lastPrinted>
  <dcterms:created xsi:type="dcterms:W3CDTF">2019-10-21T11:31:38Z</dcterms:created>
  <dcterms:modified xsi:type="dcterms:W3CDTF">2021-01-29T10:24:04Z</dcterms:modified>
</cp:coreProperties>
</file>