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61" r:id="rId2"/>
    <p:sldId id="328" r:id="rId3"/>
    <p:sldId id="353" r:id="rId4"/>
    <p:sldId id="362" r:id="rId5"/>
    <p:sldId id="361" r:id="rId6"/>
    <p:sldId id="360" r:id="rId7"/>
    <p:sldId id="367" r:id="rId8"/>
    <p:sldId id="368" r:id="rId9"/>
    <p:sldId id="369" r:id="rId10"/>
    <p:sldId id="359" r:id="rId11"/>
    <p:sldId id="371" r:id="rId12"/>
    <p:sldId id="363" r:id="rId13"/>
    <p:sldId id="365" r:id="rId14"/>
    <p:sldId id="372" r:id="rId15"/>
    <p:sldId id="370" r:id="rId16"/>
    <p:sldId id="373" r:id="rId17"/>
    <p:sldId id="374" r:id="rId18"/>
    <p:sldId id="375" r:id="rId19"/>
    <p:sldId id="376" r:id="rId20"/>
    <p:sldId id="377" r:id="rId21"/>
    <p:sldId id="378" r:id="rId22"/>
    <p:sldId id="379" r:id="rId23"/>
    <p:sldId id="380" r:id="rId24"/>
    <p:sldId id="364" r:id="rId25"/>
    <p:sldId id="381" r:id="rId26"/>
    <p:sldId id="382" r:id="rId27"/>
    <p:sldId id="357" r:id="rId28"/>
    <p:sldId id="354" r:id="rId29"/>
    <p:sldId id="356" r:id="rId30"/>
    <p:sldId id="350" r:id="rId31"/>
    <p:sldId id="340" r:id="rId32"/>
    <p:sldId id="296" r:id="rId33"/>
    <p:sldId id="259" r:id="rId34"/>
  </p:sldIdLst>
  <p:sldSz cx="9144000" cy="6858000" type="screen4x3"/>
  <p:notesSz cx="6797675" cy="9874250"/>
  <p:defaultText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F49BA30-A29C-49B0-92BF-4756F7AF3C63}">
          <p14:sldIdLst>
            <p14:sldId id="261"/>
            <p14:sldId id="328"/>
          </p14:sldIdLst>
        </p14:section>
        <p14:section name="Untitled Section" id="{19853BC6-C9B8-4F4C-B8A3-2ED2BF3BCF61}">
          <p14:sldIdLst>
            <p14:sldId id="353"/>
            <p14:sldId id="362"/>
            <p14:sldId id="361"/>
            <p14:sldId id="360"/>
            <p14:sldId id="367"/>
            <p14:sldId id="368"/>
            <p14:sldId id="369"/>
            <p14:sldId id="359"/>
            <p14:sldId id="371"/>
            <p14:sldId id="363"/>
            <p14:sldId id="365"/>
            <p14:sldId id="372"/>
            <p14:sldId id="370"/>
            <p14:sldId id="373"/>
            <p14:sldId id="374"/>
            <p14:sldId id="375"/>
            <p14:sldId id="376"/>
            <p14:sldId id="377"/>
            <p14:sldId id="378"/>
            <p14:sldId id="379"/>
            <p14:sldId id="380"/>
            <p14:sldId id="364"/>
            <p14:sldId id="381"/>
            <p14:sldId id="382"/>
            <p14:sldId id="357"/>
            <p14:sldId id="354"/>
            <p14:sldId id="356"/>
            <p14:sldId id="350"/>
            <p14:sldId id="340"/>
            <p14:sldId id="296"/>
            <p14:sldId id="2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ija Bistere" initials="AB" lastIdx="4" clrIdx="0">
    <p:extLst>
      <p:ext uri="{19B8F6BF-5375-455C-9EA6-DF929625EA0E}">
        <p15:presenceInfo xmlns:p15="http://schemas.microsoft.com/office/powerpoint/2012/main" userId="S-1-5-21-507921405-1284227242-1801674531-48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474" autoAdjust="0"/>
  </p:normalViewPr>
  <p:slideViewPr>
    <p:cSldViewPr>
      <p:cViewPr varScale="1">
        <p:scale>
          <a:sx n="74" d="100"/>
          <a:sy n="74" d="100"/>
        </p:scale>
        <p:origin x="126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65AD30-9A96-470C-9B83-8CEB6404E45F}" type="doc">
      <dgm:prSet loTypeId="urn:microsoft.com/office/officeart/2005/8/layout/orgChart1" loCatId="hierarchy" qsTypeId="urn:microsoft.com/office/officeart/2005/8/quickstyle/simple4" qsCatId="simple" csTypeId="urn:microsoft.com/office/officeart/2005/8/colors/colorful2" csCatId="colorful" phldr="1"/>
      <dgm:spPr/>
      <dgm:t>
        <a:bodyPr/>
        <a:lstStyle/>
        <a:p>
          <a:endParaRPr lang="lv-LV"/>
        </a:p>
      </dgm:t>
    </dgm:pt>
    <dgm:pt modelId="{5092CE3A-B30F-4B00-8117-5329EF7866DB}">
      <dgm:prSet phldrT="[Text]" custT="1"/>
      <dgm:spPr/>
      <dgm:t>
        <a:bodyPr/>
        <a:lstStyle/>
        <a:p>
          <a:r>
            <a:rPr lang="lv-LV" sz="2400" dirty="0">
              <a:latin typeface="Arial" panose="020B0604020202020204" pitchFamily="34" charset="0"/>
              <a:cs typeface="Arial" panose="020B0604020202020204" pitchFamily="34" charset="0"/>
            </a:rPr>
            <a:t>Projektu iesniegumu sagatavošanā jāievēro</a:t>
          </a:r>
        </a:p>
      </dgm:t>
    </dgm:pt>
    <dgm:pt modelId="{E1C49D9F-5DBE-49CF-97F3-5048F45E182C}" type="parTrans" cxnId="{A648DADF-4416-46ED-A9CA-2D3FD3620195}">
      <dgm:prSet/>
      <dgm:spPr/>
      <dgm:t>
        <a:bodyPr/>
        <a:lstStyle/>
        <a:p>
          <a:endParaRPr lang="lv-LV" sz="2400">
            <a:latin typeface="Arial" panose="020B0604020202020204" pitchFamily="34" charset="0"/>
            <a:cs typeface="Arial" panose="020B0604020202020204" pitchFamily="34" charset="0"/>
          </a:endParaRPr>
        </a:p>
      </dgm:t>
    </dgm:pt>
    <dgm:pt modelId="{AB04B313-0FEF-45A5-853E-0AC061E468C9}" type="sibTrans" cxnId="{A648DADF-4416-46ED-A9CA-2D3FD3620195}">
      <dgm:prSet/>
      <dgm:spPr/>
      <dgm:t>
        <a:bodyPr/>
        <a:lstStyle/>
        <a:p>
          <a:endParaRPr lang="lv-LV" sz="2400">
            <a:latin typeface="Arial" panose="020B0604020202020204" pitchFamily="34" charset="0"/>
            <a:cs typeface="Arial" panose="020B0604020202020204" pitchFamily="34" charset="0"/>
          </a:endParaRPr>
        </a:p>
      </dgm:t>
    </dgm:pt>
    <dgm:pt modelId="{3CEE3ABC-9F65-4DB5-AFD2-EE96009D2442}">
      <dgm:prSet custT="1"/>
      <dgm:spPr/>
      <dgm:t>
        <a:bodyPr/>
        <a:lstStyle/>
        <a:p>
          <a:r>
            <a:rPr lang="lv-LV" sz="2400" dirty="0">
              <a:latin typeface="Arial" panose="020B0604020202020204" pitchFamily="34" charset="0"/>
              <a:cs typeface="Arial" panose="020B0604020202020204" pitchFamily="34" charset="0"/>
            </a:rPr>
            <a:t>Citi normatīvie akti</a:t>
          </a:r>
        </a:p>
      </dgm:t>
    </dgm:pt>
    <dgm:pt modelId="{A673F90C-3DF0-4BF4-B5D7-378B8BCBACE7}" type="parTrans" cxnId="{37F3D184-E191-4799-84D3-AC36B28D01A7}">
      <dgm:prSet/>
      <dgm:spPr/>
      <dgm:t>
        <a:bodyPr/>
        <a:lstStyle/>
        <a:p>
          <a:endParaRPr lang="lv-LV" sz="2400">
            <a:latin typeface="Arial" panose="020B0604020202020204" pitchFamily="34" charset="0"/>
            <a:cs typeface="Arial" panose="020B0604020202020204" pitchFamily="34" charset="0"/>
          </a:endParaRPr>
        </a:p>
      </dgm:t>
    </dgm:pt>
    <dgm:pt modelId="{C9A2EC3C-CE24-43A5-95D7-822DDCCFAE74}" type="sibTrans" cxnId="{37F3D184-E191-4799-84D3-AC36B28D01A7}">
      <dgm:prSet/>
      <dgm:spPr/>
      <dgm:t>
        <a:bodyPr/>
        <a:lstStyle/>
        <a:p>
          <a:endParaRPr lang="lv-LV" sz="2400">
            <a:latin typeface="Arial" panose="020B0604020202020204" pitchFamily="34" charset="0"/>
            <a:cs typeface="Arial" panose="020B0604020202020204" pitchFamily="34" charset="0"/>
          </a:endParaRPr>
        </a:p>
      </dgm:t>
    </dgm:pt>
    <dgm:pt modelId="{738B74E9-0F2D-4ABC-AAA6-EB8D0DDE9AA9}">
      <dgm:prSet phldrT="[Text]" custT="1"/>
      <dgm:spPr/>
      <dgm:t>
        <a:bodyPr/>
        <a:lstStyle/>
        <a:p>
          <a:r>
            <a:rPr lang="lv-LV" sz="2400" dirty="0">
              <a:latin typeface="Arial" panose="020B0604020202020204" pitchFamily="34" charset="0"/>
              <a:cs typeface="Arial" panose="020B0604020202020204" pitchFamily="34" charset="0"/>
            </a:rPr>
            <a:t>Specifiskā atbalsta mērķa pasākuma MK noteikumi</a:t>
          </a:r>
        </a:p>
      </dgm:t>
    </dgm:pt>
    <dgm:pt modelId="{778AA3B4-DD81-41D8-8621-B88E8B069CC2}" type="parTrans" cxnId="{FFB592CE-99E0-4B2A-B1C7-F6FD2BE04F49}">
      <dgm:prSet/>
      <dgm:spPr/>
      <dgm:t>
        <a:bodyPr/>
        <a:lstStyle/>
        <a:p>
          <a:endParaRPr lang="lv-LV"/>
        </a:p>
      </dgm:t>
    </dgm:pt>
    <dgm:pt modelId="{46DF6E95-0D4D-44F2-A773-A6D64E4BB07D}" type="sibTrans" cxnId="{FFB592CE-99E0-4B2A-B1C7-F6FD2BE04F49}">
      <dgm:prSet/>
      <dgm:spPr/>
      <dgm:t>
        <a:bodyPr/>
        <a:lstStyle/>
        <a:p>
          <a:endParaRPr lang="lv-LV"/>
        </a:p>
      </dgm:t>
    </dgm:pt>
    <dgm:pt modelId="{5B9B3648-1EFC-482E-A9CE-E1F5A85BBA5A}">
      <dgm:prSet phldrT="[Text]" custT="1"/>
      <dgm:spPr/>
      <dgm:t>
        <a:bodyPr/>
        <a:lstStyle/>
        <a:p>
          <a:r>
            <a:rPr lang="lv-LV" sz="2400" dirty="0">
              <a:latin typeface="Arial" panose="020B0604020202020204" pitchFamily="34" charset="0"/>
              <a:cs typeface="Arial" panose="020B0604020202020204" pitchFamily="34" charset="0"/>
            </a:rPr>
            <a:t>Projektu iesniegumu atlases nolikums</a:t>
          </a:r>
        </a:p>
      </dgm:t>
    </dgm:pt>
    <dgm:pt modelId="{74B7919D-7571-4206-88B9-B0C97EBA76DD}" type="sibTrans" cxnId="{C8045D29-2D23-4E66-9C52-DDDE25687A2D}">
      <dgm:prSet/>
      <dgm:spPr/>
      <dgm:t>
        <a:bodyPr/>
        <a:lstStyle/>
        <a:p>
          <a:endParaRPr lang="lv-LV" sz="2400">
            <a:latin typeface="Arial" panose="020B0604020202020204" pitchFamily="34" charset="0"/>
            <a:cs typeface="Arial" panose="020B0604020202020204" pitchFamily="34" charset="0"/>
          </a:endParaRPr>
        </a:p>
      </dgm:t>
    </dgm:pt>
    <dgm:pt modelId="{D32E56D3-F011-4938-9B4B-E5049A1CF1F8}" type="parTrans" cxnId="{C8045D29-2D23-4E66-9C52-DDDE25687A2D}">
      <dgm:prSet/>
      <dgm:spPr/>
      <dgm:t>
        <a:bodyPr/>
        <a:lstStyle/>
        <a:p>
          <a:endParaRPr lang="lv-LV" sz="2400">
            <a:latin typeface="Arial" panose="020B0604020202020204" pitchFamily="34" charset="0"/>
            <a:cs typeface="Arial" panose="020B0604020202020204" pitchFamily="34" charset="0"/>
          </a:endParaRPr>
        </a:p>
      </dgm:t>
    </dgm:pt>
    <dgm:pt modelId="{619C759E-F612-44B7-8F33-E74BA432913D}" type="pres">
      <dgm:prSet presAssocID="{5165AD30-9A96-470C-9B83-8CEB6404E45F}" presName="hierChild1" presStyleCnt="0">
        <dgm:presLayoutVars>
          <dgm:orgChart val="1"/>
          <dgm:chPref val="1"/>
          <dgm:dir/>
          <dgm:animOne val="branch"/>
          <dgm:animLvl val="lvl"/>
          <dgm:resizeHandles/>
        </dgm:presLayoutVars>
      </dgm:prSet>
      <dgm:spPr/>
      <dgm:t>
        <a:bodyPr/>
        <a:lstStyle/>
        <a:p>
          <a:endParaRPr lang="lv-LV"/>
        </a:p>
      </dgm:t>
    </dgm:pt>
    <dgm:pt modelId="{E267B7D0-9A67-476D-91B4-206C919C60ED}" type="pres">
      <dgm:prSet presAssocID="{5092CE3A-B30F-4B00-8117-5329EF7866DB}" presName="hierRoot1" presStyleCnt="0">
        <dgm:presLayoutVars>
          <dgm:hierBranch val="init"/>
        </dgm:presLayoutVars>
      </dgm:prSet>
      <dgm:spPr/>
    </dgm:pt>
    <dgm:pt modelId="{91BD3E80-DE76-4910-AF6E-472C6D5D595C}" type="pres">
      <dgm:prSet presAssocID="{5092CE3A-B30F-4B00-8117-5329EF7866DB}" presName="rootComposite1" presStyleCnt="0"/>
      <dgm:spPr/>
    </dgm:pt>
    <dgm:pt modelId="{2EE55A61-E8CC-4EDD-80B5-1BEDB435D9BE}" type="pres">
      <dgm:prSet presAssocID="{5092CE3A-B30F-4B00-8117-5329EF7866DB}" presName="rootText1" presStyleLbl="node0" presStyleIdx="0" presStyleCnt="1" custScaleX="197434" custScaleY="155416" custLinFactNeighborX="2024" custLinFactNeighborY="-44429">
        <dgm:presLayoutVars>
          <dgm:chPref val="3"/>
        </dgm:presLayoutVars>
      </dgm:prSet>
      <dgm:spPr/>
      <dgm:t>
        <a:bodyPr/>
        <a:lstStyle/>
        <a:p>
          <a:endParaRPr lang="lv-LV"/>
        </a:p>
      </dgm:t>
    </dgm:pt>
    <dgm:pt modelId="{4D86D4BA-3EA2-48F3-867F-07F1823F8250}" type="pres">
      <dgm:prSet presAssocID="{5092CE3A-B30F-4B00-8117-5329EF7866DB}" presName="rootConnector1" presStyleLbl="node1" presStyleIdx="0" presStyleCnt="0"/>
      <dgm:spPr/>
      <dgm:t>
        <a:bodyPr/>
        <a:lstStyle/>
        <a:p>
          <a:endParaRPr lang="lv-LV"/>
        </a:p>
      </dgm:t>
    </dgm:pt>
    <dgm:pt modelId="{BC7AD204-4BB8-447B-A3EE-DE0001659AE3}" type="pres">
      <dgm:prSet presAssocID="{5092CE3A-B30F-4B00-8117-5329EF7866DB}" presName="hierChild2" presStyleCnt="0"/>
      <dgm:spPr/>
    </dgm:pt>
    <dgm:pt modelId="{A70ACD99-740D-4DCA-B80F-C41131330D6A}" type="pres">
      <dgm:prSet presAssocID="{778AA3B4-DD81-41D8-8621-B88E8B069CC2}" presName="Name37" presStyleLbl="parChTrans1D2" presStyleIdx="0" presStyleCnt="3"/>
      <dgm:spPr/>
      <dgm:t>
        <a:bodyPr/>
        <a:lstStyle/>
        <a:p>
          <a:endParaRPr lang="lv-LV"/>
        </a:p>
      </dgm:t>
    </dgm:pt>
    <dgm:pt modelId="{A16545E1-AF64-4A7D-9037-039418716E21}" type="pres">
      <dgm:prSet presAssocID="{738B74E9-0F2D-4ABC-AAA6-EB8D0DDE9AA9}" presName="hierRoot2" presStyleCnt="0">
        <dgm:presLayoutVars>
          <dgm:hierBranch val="init"/>
        </dgm:presLayoutVars>
      </dgm:prSet>
      <dgm:spPr/>
    </dgm:pt>
    <dgm:pt modelId="{63A40F4D-A560-4D54-8CB6-62BE79B39133}" type="pres">
      <dgm:prSet presAssocID="{738B74E9-0F2D-4ABC-AAA6-EB8D0DDE9AA9}" presName="rootComposite" presStyleCnt="0"/>
      <dgm:spPr/>
    </dgm:pt>
    <dgm:pt modelId="{D1C7E05C-F14D-4B56-86CF-C5E50946ADA2}" type="pres">
      <dgm:prSet presAssocID="{738B74E9-0F2D-4ABC-AAA6-EB8D0DDE9AA9}" presName="rootText" presStyleLbl="node2" presStyleIdx="0" presStyleCnt="3" custScaleX="154729" custScaleY="201894">
        <dgm:presLayoutVars>
          <dgm:chPref val="3"/>
        </dgm:presLayoutVars>
      </dgm:prSet>
      <dgm:spPr/>
      <dgm:t>
        <a:bodyPr/>
        <a:lstStyle/>
        <a:p>
          <a:endParaRPr lang="lv-LV"/>
        </a:p>
      </dgm:t>
    </dgm:pt>
    <dgm:pt modelId="{DA2BC145-B23A-4E06-A2B4-FB85C9943759}" type="pres">
      <dgm:prSet presAssocID="{738B74E9-0F2D-4ABC-AAA6-EB8D0DDE9AA9}" presName="rootConnector" presStyleLbl="node2" presStyleIdx="0" presStyleCnt="3"/>
      <dgm:spPr/>
      <dgm:t>
        <a:bodyPr/>
        <a:lstStyle/>
        <a:p>
          <a:endParaRPr lang="lv-LV"/>
        </a:p>
      </dgm:t>
    </dgm:pt>
    <dgm:pt modelId="{BB137CAA-E612-4697-8B12-2CE225C3ADFB}" type="pres">
      <dgm:prSet presAssocID="{738B74E9-0F2D-4ABC-AAA6-EB8D0DDE9AA9}" presName="hierChild4" presStyleCnt="0"/>
      <dgm:spPr/>
    </dgm:pt>
    <dgm:pt modelId="{79688693-B918-4B8A-89D9-5C8F8FE766A4}" type="pres">
      <dgm:prSet presAssocID="{738B74E9-0F2D-4ABC-AAA6-EB8D0DDE9AA9}" presName="hierChild5" presStyleCnt="0"/>
      <dgm:spPr/>
    </dgm:pt>
    <dgm:pt modelId="{294649A0-5F6C-404D-A5D7-E92988C7D72D}" type="pres">
      <dgm:prSet presAssocID="{D32E56D3-F011-4938-9B4B-E5049A1CF1F8}" presName="Name37" presStyleLbl="parChTrans1D2" presStyleIdx="1" presStyleCnt="3"/>
      <dgm:spPr/>
      <dgm:t>
        <a:bodyPr/>
        <a:lstStyle/>
        <a:p>
          <a:endParaRPr lang="lv-LV"/>
        </a:p>
      </dgm:t>
    </dgm:pt>
    <dgm:pt modelId="{8E8277B6-EDE7-4B64-A2BA-B30C96A46AD8}" type="pres">
      <dgm:prSet presAssocID="{5B9B3648-1EFC-482E-A9CE-E1F5A85BBA5A}" presName="hierRoot2" presStyleCnt="0">
        <dgm:presLayoutVars>
          <dgm:hierBranch val="init"/>
        </dgm:presLayoutVars>
      </dgm:prSet>
      <dgm:spPr/>
    </dgm:pt>
    <dgm:pt modelId="{5E23763B-5D9F-416F-B6E0-512289477F4E}" type="pres">
      <dgm:prSet presAssocID="{5B9B3648-1EFC-482E-A9CE-E1F5A85BBA5A}" presName="rootComposite" presStyleCnt="0"/>
      <dgm:spPr/>
    </dgm:pt>
    <dgm:pt modelId="{E7D90BC5-4854-477D-98C5-5D166A4FE244}" type="pres">
      <dgm:prSet presAssocID="{5B9B3648-1EFC-482E-A9CE-E1F5A85BBA5A}" presName="rootText" presStyleLbl="node2" presStyleIdx="1" presStyleCnt="3" custScaleX="147849" custScaleY="194463" custLinFactNeighborX="1762" custLinFactNeighborY="14468">
        <dgm:presLayoutVars>
          <dgm:chPref val="3"/>
        </dgm:presLayoutVars>
      </dgm:prSet>
      <dgm:spPr/>
      <dgm:t>
        <a:bodyPr/>
        <a:lstStyle/>
        <a:p>
          <a:endParaRPr lang="lv-LV"/>
        </a:p>
      </dgm:t>
    </dgm:pt>
    <dgm:pt modelId="{42DFA3E9-BAEF-4933-B37D-890753FC156C}" type="pres">
      <dgm:prSet presAssocID="{5B9B3648-1EFC-482E-A9CE-E1F5A85BBA5A}" presName="rootConnector" presStyleLbl="node2" presStyleIdx="1" presStyleCnt="3"/>
      <dgm:spPr/>
      <dgm:t>
        <a:bodyPr/>
        <a:lstStyle/>
        <a:p>
          <a:endParaRPr lang="lv-LV"/>
        </a:p>
      </dgm:t>
    </dgm:pt>
    <dgm:pt modelId="{70C75927-A086-40BA-977B-526A5AFA3741}" type="pres">
      <dgm:prSet presAssocID="{5B9B3648-1EFC-482E-A9CE-E1F5A85BBA5A}" presName="hierChild4" presStyleCnt="0"/>
      <dgm:spPr/>
    </dgm:pt>
    <dgm:pt modelId="{863C06D8-7746-4FF2-8C72-D0C4DCA4D697}" type="pres">
      <dgm:prSet presAssocID="{5B9B3648-1EFC-482E-A9CE-E1F5A85BBA5A}" presName="hierChild5" presStyleCnt="0"/>
      <dgm:spPr/>
    </dgm:pt>
    <dgm:pt modelId="{B3FF9CB5-E444-478B-BF35-5B29D0CF966B}" type="pres">
      <dgm:prSet presAssocID="{A673F90C-3DF0-4BF4-B5D7-378B8BCBACE7}" presName="Name37" presStyleLbl="parChTrans1D2" presStyleIdx="2" presStyleCnt="3"/>
      <dgm:spPr/>
      <dgm:t>
        <a:bodyPr/>
        <a:lstStyle/>
        <a:p>
          <a:endParaRPr lang="lv-LV"/>
        </a:p>
      </dgm:t>
    </dgm:pt>
    <dgm:pt modelId="{FA8F5035-B768-4C59-96D1-851070328CA7}" type="pres">
      <dgm:prSet presAssocID="{3CEE3ABC-9F65-4DB5-AFD2-EE96009D2442}" presName="hierRoot2" presStyleCnt="0">
        <dgm:presLayoutVars>
          <dgm:hierBranch val="init"/>
        </dgm:presLayoutVars>
      </dgm:prSet>
      <dgm:spPr/>
    </dgm:pt>
    <dgm:pt modelId="{F71B6532-AC93-41F1-8010-BE1B8E9B39CF}" type="pres">
      <dgm:prSet presAssocID="{3CEE3ABC-9F65-4DB5-AFD2-EE96009D2442}" presName="rootComposite" presStyleCnt="0"/>
      <dgm:spPr/>
    </dgm:pt>
    <dgm:pt modelId="{D4CC08C2-0FFD-46D1-A2D0-383599462E32}" type="pres">
      <dgm:prSet presAssocID="{3CEE3ABC-9F65-4DB5-AFD2-EE96009D2442}" presName="rootText" presStyleLbl="node2" presStyleIdx="2" presStyleCnt="3" custScaleX="135841" custScaleY="196034">
        <dgm:presLayoutVars>
          <dgm:chPref val="3"/>
        </dgm:presLayoutVars>
      </dgm:prSet>
      <dgm:spPr/>
      <dgm:t>
        <a:bodyPr/>
        <a:lstStyle/>
        <a:p>
          <a:endParaRPr lang="lv-LV"/>
        </a:p>
      </dgm:t>
    </dgm:pt>
    <dgm:pt modelId="{B6CDD893-2AB4-42CE-A51D-DE9A05655396}" type="pres">
      <dgm:prSet presAssocID="{3CEE3ABC-9F65-4DB5-AFD2-EE96009D2442}" presName="rootConnector" presStyleLbl="node2" presStyleIdx="2" presStyleCnt="3"/>
      <dgm:spPr/>
      <dgm:t>
        <a:bodyPr/>
        <a:lstStyle/>
        <a:p>
          <a:endParaRPr lang="lv-LV"/>
        </a:p>
      </dgm:t>
    </dgm:pt>
    <dgm:pt modelId="{A88E68EB-3457-4773-8021-901501E7C860}" type="pres">
      <dgm:prSet presAssocID="{3CEE3ABC-9F65-4DB5-AFD2-EE96009D2442}" presName="hierChild4" presStyleCnt="0"/>
      <dgm:spPr/>
    </dgm:pt>
    <dgm:pt modelId="{ADB25B0E-99E4-4069-93D1-A8114F209E4F}" type="pres">
      <dgm:prSet presAssocID="{3CEE3ABC-9F65-4DB5-AFD2-EE96009D2442}" presName="hierChild5" presStyleCnt="0"/>
      <dgm:spPr/>
    </dgm:pt>
    <dgm:pt modelId="{F2D2BC9C-11C2-455D-9FD2-69D4E35649C9}" type="pres">
      <dgm:prSet presAssocID="{5092CE3A-B30F-4B00-8117-5329EF7866DB}" presName="hierChild3" presStyleCnt="0"/>
      <dgm:spPr/>
    </dgm:pt>
  </dgm:ptLst>
  <dgm:cxnLst>
    <dgm:cxn modelId="{2B93E85D-3735-4A84-87FD-85AB4C1CC8D3}" type="presOf" srcId="{5B9B3648-1EFC-482E-A9CE-E1F5A85BBA5A}" destId="{E7D90BC5-4854-477D-98C5-5D166A4FE244}" srcOrd="0" destOrd="0" presId="urn:microsoft.com/office/officeart/2005/8/layout/orgChart1"/>
    <dgm:cxn modelId="{363196C9-3CE3-47CA-8037-7BC5883D75F2}" type="presOf" srcId="{5165AD30-9A96-470C-9B83-8CEB6404E45F}" destId="{619C759E-F612-44B7-8F33-E74BA432913D}" srcOrd="0" destOrd="0" presId="urn:microsoft.com/office/officeart/2005/8/layout/orgChart1"/>
    <dgm:cxn modelId="{A4418FC0-ABF3-4874-8E2C-C347D058A90B}" type="presOf" srcId="{738B74E9-0F2D-4ABC-AAA6-EB8D0DDE9AA9}" destId="{D1C7E05C-F14D-4B56-86CF-C5E50946ADA2}" srcOrd="0" destOrd="0" presId="urn:microsoft.com/office/officeart/2005/8/layout/orgChart1"/>
    <dgm:cxn modelId="{FFB592CE-99E0-4B2A-B1C7-F6FD2BE04F49}" srcId="{5092CE3A-B30F-4B00-8117-5329EF7866DB}" destId="{738B74E9-0F2D-4ABC-AAA6-EB8D0DDE9AA9}" srcOrd="0" destOrd="0" parTransId="{778AA3B4-DD81-41D8-8621-B88E8B069CC2}" sibTransId="{46DF6E95-0D4D-44F2-A773-A6D64E4BB07D}"/>
    <dgm:cxn modelId="{D3AD653A-FB7D-4E4E-BE2D-7554ECE404A7}" type="presOf" srcId="{738B74E9-0F2D-4ABC-AAA6-EB8D0DDE9AA9}" destId="{DA2BC145-B23A-4E06-A2B4-FB85C9943759}" srcOrd="1" destOrd="0" presId="urn:microsoft.com/office/officeart/2005/8/layout/orgChart1"/>
    <dgm:cxn modelId="{4E34351E-1692-4A21-8586-0E1B6361676D}" type="presOf" srcId="{5B9B3648-1EFC-482E-A9CE-E1F5A85BBA5A}" destId="{42DFA3E9-BAEF-4933-B37D-890753FC156C}" srcOrd="1" destOrd="0" presId="urn:microsoft.com/office/officeart/2005/8/layout/orgChart1"/>
    <dgm:cxn modelId="{FC018297-9E92-478D-A08F-3447062A1FAB}" type="presOf" srcId="{D32E56D3-F011-4938-9B4B-E5049A1CF1F8}" destId="{294649A0-5F6C-404D-A5D7-E92988C7D72D}" srcOrd="0" destOrd="0" presId="urn:microsoft.com/office/officeart/2005/8/layout/orgChart1"/>
    <dgm:cxn modelId="{C8EFED1E-4DB7-4764-9DCA-62453988D683}" type="presOf" srcId="{778AA3B4-DD81-41D8-8621-B88E8B069CC2}" destId="{A70ACD99-740D-4DCA-B80F-C41131330D6A}" srcOrd="0" destOrd="0" presId="urn:microsoft.com/office/officeart/2005/8/layout/orgChart1"/>
    <dgm:cxn modelId="{4A1AC68D-D755-48C8-BED6-441286DCF377}" type="presOf" srcId="{5092CE3A-B30F-4B00-8117-5329EF7866DB}" destId="{4D86D4BA-3EA2-48F3-867F-07F1823F8250}" srcOrd="1" destOrd="0" presId="urn:microsoft.com/office/officeart/2005/8/layout/orgChart1"/>
    <dgm:cxn modelId="{37F3D184-E191-4799-84D3-AC36B28D01A7}" srcId="{5092CE3A-B30F-4B00-8117-5329EF7866DB}" destId="{3CEE3ABC-9F65-4DB5-AFD2-EE96009D2442}" srcOrd="2" destOrd="0" parTransId="{A673F90C-3DF0-4BF4-B5D7-378B8BCBACE7}" sibTransId="{C9A2EC3C-CE24-43A5-95D7-822DDCCFAE74}"/>
    <dgm:cxn modelId="{9C6EAD70-CFBB-4765-89A3-B240D28D2C9B}" type="presOf" srcId="{3CEE3ABC-9F65-4DB5-AFD2-EE96009D2442}" destId="{D4CC08C2-0FFD-46D1-A2D0-383599462E32}" srcOrd="0" destOrd="0" presId="urn:microsoft.com/office/officeart/2005/8/layout/orgChart1"/>
    <dgm:cxn modelId="{C8045D29-2D23-4E66-9C52-DDDE25687A2D}" srcId="{5092CE3A-B30F-4B00-8117-5329EF7866DB}" destId="{5B9B3648-1EFC-482E-A9CE-E1F5A85BBA5A}" srcOrd="1" destOrd="0" parTransId="{D32E56D3-F011-4938-9B4B-E5049A1CF1F8}" sibTransId="{74B7919D-7571-4206-88B9-B0C97EBA76DD}"/>
    <dgm:cxn modelId="{A648DADF-4416-46ED-A9CA-2D3FD3620195}" srcId="{5165AD30-9A96-470C-9B83-8CEB6404E45F}" destId="{5092CE3A-B30F-4B00-8117-5329EF7866DB}" srcOrd="0" destOrd="0" parTransId="{E1C49D9F-5DBE-49CF-97F3-5048F45E182C}" sibTransId="{AB04B313-0FEF-45A5-853E-0AC061E468C9}"/>
    <dgm:cxn modelId="{CF0A596F-518E-4ED3-A1C0-62148FA79353}" type="presOf" srcId="{A673F90C-3DF0-4BF4-B5D7-378B8BCBACE7}" destId="{B3FF9CB5-E444-478B-BF35-5B29D0CF966B}" srcOrd="0" destOrd="0" presId="urn:microsoft.com/office/officeart/2005/8/layout/orgChart1"/>
    <dgm:cxn modelId="{66736651-686D-4CD2-BEEC-638CBC6502AC}" type="presOf" srcId="{3CEE3ABC-9F65-4DB5-AFD2-EE96009D2442}" destId="{B6CDD893-2AB4-42CE-A51D-DE9A05655396}" srcOrd="1" destOrd="0" presId="urn:microsoft.com/office/officeart/2005/8/layout/orgChart1"/>
    <dgm:cxn modelId="{1F6F7172-4511-4A21-8840-E28FAB80D774}" type="presOf" srcId="{5092CE3A-B30F-4B00-8117-5329EF7866DB}" destId="{2EE55A61-E8CC-4EDD-80B5-1BEDB435D9BE}" srcOrd="0" destOrd="0" presId="urn:microsoft.com/office/officeart/2005/8/layout/orgChart1"/>
    <dgm:cxn modelId="{155EAEE4-D598-44DB-B2A5-76F3ABA4F477}" type="presParOf" srcId="{619C759E-F612-44B7-8F33-E74BA432913D}" destId="{E267B7D0-9A67-476D-91B4-206C919C60ED}" srcOrd="0" destOrd="0" presId="urn:microsoft.com/office/officeart/2005/8/layout/orgChart1"/>
    <dgm:cxn modelId="{05E639F7-556D-4CE8-9ACE-1BFF70CC9933}" type="presParOf" srcId="{E267B7D0-9A67-476D-91B4-206C919C60ED}" destId="{91BD3E80-DE76-4910-AF6E-472C6D5D595C}" srcOrd="0" destOrd="0" presId="urn:microsoft.com/office/officeart/2005/8/layout/orgChart1"/>
    <dgm:cxn modelId="{DA2A6416-328D-4402-B5A1-517359DB8A77}" type="presParOf" srcId="{91BD3E80-DE76-4910-AF6E-472C6D5D595C}" destId="{2EE55A61-E8CC-4EDD-80B5-1BEDB435D9BE}" srcOrd="0" destOrd="0" presId="urn:microsoft.com/office/officeart/2005/8/layout/orgChart1"/>
    <dgm:cxn modelId="{E3013948-97AD-45B6-931D-AF37F975FE60}" type="presParOf" srcId="{91BD3E80-DE76-4910-AF6E-472C6D5D595C}" destId="{4D86D4BA-3EA2-48F3-867F-07F1823F8250}" srcOrd="1" destOrd="0" presId="urn:microsoft.com/office/officeart/2005/8/layout/orgChart1"/>
    <dgm:cxn modelId="{33ADE079-34C5-485D-8C42-70120755134E}" type="presParOf" srcId="{E267B7D0-9A67-476D-91B4-206C919C60ED}" destId="{BC7AD204-4BB8-447B-A3EE-DE0001659AE3}" srcOrd="1" destOrd="0" presId="urn:microsoft.com/office/officeart/2005/8/layout/orgChart1"/>
    <dgm:cxn modelId="{3F228936-36C3-42C3-AB91-50A5BEAF5E1D}" type="presParOf" srcId="{BC7AD204-4BB8-447B-A3EE-DE0001659AE3}" destId="{A70ACD99-740D-4DCA-B80F-C41131330D6A}" srcOrd="0" destOrd="0" presId="urn:microsoft.com/office/officeart/2005/8/layout/orgChart1"/>
    <dgm:cxn modelId="{CF9FF5E1-BD79-4749-9C12-2C91D0392D9F}" type="presParOf" srcId="{BC7AD204-4BB8-447B-A3EE-DE0001659AE3}" destId="{A16545E1-AF64-4A7D-9037-039418716E21}" srcOrd="1" destOrd="0" presId="urn:microsoft.com/office/officeart/2005/8/layout/orgChart1"/>
    <dgm:cxn modelId="{D8CAE45F-59E5-44A7-A420-4FBB87BF7F84}" type="presParOf" srcId="{A16545E1-AF64-4A7D-9037-039418716E21}" destId="{63A40F4D-A560-4D54-8CB6-62BE79B39133}" srcOrd="0" destOrd="0" presId="urn:microsoft.com/office/officeart/2005/8/layout/orgChart1"/>
    <dgm:cxn modelId="{FA81BC51-AB48-4824-8C61-06DC25E6C929}" type="presParOf" srcId="{63A40F4D-A560-4D54-8CB6-62BE79B39133}" destId="{D1C7E05C-F14D-4B56-86CF-C5E50946ADA2}" srcOrd="0" destOrd="0" presId="urn:microsoft.com/office/officeart/2005/8/layout/orgChart1"/>
    <dgm:cxn modelId="{EFCC4080-C298-440B-8F63-AC1F2AD8AACD}" type="presParOf" srcId="{63A40F4D-A560-4D54-8CB6-62BE79B39133}" destId="{DA2BC145-B23A-4E06-A2B4-FB85C9943759}" srcOrd="1" destOrd="0" presId="urn:microsoft.com/office/officeart/2005/8/layout/orgChart1"/>
    <dgm:cxn modelId="{DD179A1B-7EC7-4718-BBD2-5DAAAC1ED26E}" type="presParOf" srcId="{A16545E1-AF64-4A7D-9037-039418716E21}" destId="{BB137CAA-E612-4697-8B12-2CE225C3ADFB}" srcOrd="1" destOrd="0" presId="urn:microsoft.com/office/officeart/2005/8/layout/orgChart1"/>
    <dgm:cxn modelId="{500BB03A-EACD-4C01-8CC6-4B96845C18D3}" type="presParOf" srcId="{A16545E1-AF64-4A7D-9037-039418716E21}" destId="{79688693-B918-4B8A-89D9-5C8F8FE766A4}" srcOrd="2" destOrd="0" presId="urn:microsoft.com/office/officeart/2005/8/layout/orgChart1"/>
    <dgm:cxn modelId="{32F83328-76AC-413D-8928-13618BFEC7D3}" type="presParOf" srcId="{BC7AD204-4BB8-447B-A3EE-DE0001659AE3}" destId="{294649A0-5F6C-404D-A5D7-E92988C7D72D}" srcOrd="2" destOrd="0" presId="urn:microsoft.com/office/officeart/2005/8/layout/orgChart1"/>
    <dgm:cxn modelId="{7F50D4A6-F8DD-454E-ADD3-FED43DEB256F}" type="presParOf" srcId="{BC7AD204-4BB8-447B-A3EE-DE0001659AE3}" destId="{8E8277B6-EDE7-4B64-A2BA-B30C96A46AD8}" srcOrd="3" destOrd="0" presId="urn:microsoft.com/office/officeart/2005/8/layout/orgChart1"/>
    <dgm:cxn modelId="{4DDB406C-6D7D-42F0-82B5-403B02D5EA28}" type="presParOf" srcId="{8E8277B6-EDE7-4B64-A2BA-B30C96A46AD8}" destId="{5E23763B-5D9F-416F-B6E0-512289477F4E}" srcOrd="0" destOrd="0" presId="urn:microsoft.com/office/officeart/2005/8/layout/orgChart1"/>
    <dgm:cxn modelId="{D9A74339-B283-45E4-8227-371202358B13}" type="presParOf" srcId="{5E23763B-5D9F-416F-B6E0-512289477F4E}" destId="{E7D90BC5-4854-477D-98C5-5D166A4FE244}" srcOrd="0" destOrd="0" presId="urn:microsoft.com/office/officeart/2005/8/layout/orgChart1"/>
    <dgm:cxn modelId="{F60673D7-06AA-472E-9D7B-1F280B62C117}" type="presParOf" srcId="{5E23763B-5D9F-416F-B6E0-512289477F4E}" destId="{42DFA3E9-BAEF-4933-B37D-890753FC156C}" srcOrd="1" destOrd="0" presId="urn:microsoft.com/office/officeart/2005/8/layout/orgChart1"/>
    <dgm:cxn modelId="{552EF2C3-43C4-4ACE-A764-5108982ED569}" type="presParOf" srcId="{8E8277B6-EDE7-4B64-A2BA-B30C96A46AD8}" destId="{70C75927-A086-40BA-977B-526A5AFA3741}" srcOrd="1" destOrd="0" presId="urn:microsoft.com/office/officeart/2005/8/layout/orgChart1"/>
    <dgm:cxn modelId="{91B59079-48CA-42C8-B1B2-D84BD968253C}" type="presParOf" srcId="{8E8277B6-EDE7-4B64-A2BA-B30C96A46AD8}" destId="{863C06D8-7746-4FF2-8C72-D0C4DCA4D697}" srcOrd="2" destOrd="0" presId="urn:microsoft.com/office/officeart/2005/8/layout/orgChart1"/>
    <dgm:cxn modelId="{81BB8AD4-EB42-4B8F-8F7F-9977C9A96ACD}" type="presParOf" srcId="{BC7AD204-4BB8-447B-A3EE-DE0001659AE3}" destId="{B3FF9CB5-E444-478B-BF35-5B29D0CF966B}" srcOrd="4" destOrd="0" presId="urn:microsoft.com/office/officeart/2005/8/layout/orgChart1"/>
    <dgm:cxn modelId="{4DB22D26-1B58-484B-9A9F-30A31B31E131}" type="presParOf" srcId="{BC7AD204-4BB8-447B-A3EE-DE0001659AE3}" destId="{FA8F5035-B768-4C59-96D1-851070328CA7}" srcOrd="5" destOrd="0" presId="urn:microsoft.com/office/officeart/2005/8/layout/orgChart1"/>
    <dgm:cxn modelId="{5A20EBD9-6368-46CD-995A-AE3BE0C59F22}" type="presParOf" srcId="{FA8F5035-B768-4C59-96D1-851070328CA7}" destId="{F71B6532-AC93-41F1-8010-BE1B8E9B39CF}" srcOrd="0" destOrd="0" presId="urn:microsoft.com/office/officeart/2005/8/layout/orgChart1"/>
    <dgm:cxn modelId="{489AC923-7597-48FB-B538-70577DC1D402}" type="presParOf" srcId="{F71B6532-AC93-41F1-8010-BE1B8E9B39CF}" destId="{D4CC08C2-0FFD-46D1-A2D0-383599462E32}" srcOrd="0" destOrd="0" presId="urn:microsoft.com/office/officeart/2005/8/layout/orgChart1"/>
    <dgm:cxn modelId="{724E73A3-B948-4DED-9E53-BB89895E94C1}" type="presParOf" srcId="{F71B6532-AC93-41F1-8010-BE1B8E9B39CF}" destId="{B6CDD893-2AB4-42CE-A51D-DE9A05655396}" srcOrd="1" destOrd="0" presId="urn:microsoft.com/office/officeart/2005/8/layout/orgChart1"/>
    <dgm:cxn modelId="{ED52E6A1-FA8A-4C2A-A720-1573689EF32B}" type="presParOf" srcId="{FA8F5035-B768-4C59-96D1-851070328CA7}" destId="{A88E68EB-3457-4773-8021-901501E7C860}" srcOrd="1" destOrd="0" presId="urn:microsoft.com/office/officeart/2005/8/layout/orgChart1"/>
    <dgm:cxn modelId="{6A91FDC4-4985-4EAD-85BF-5B9916012ED3}" type="presParOf" srcId="{FA8F5035-B768-4C59-96D1-851070328CA7}" destId="{ADB25B0E-99E4-4069-93D1-A8114F209E4F}" srcOrd="2" destOrd="0" presId="urn:microsoft.com/office/officeart/2005/8/layout/orgChart1"/>
    <dgm:cxn modelId="{20CA1DA7-531B-4014-9184-DEA716328AF2}" type="presParOf" srcId="{E267B7D0-9A67-476D-91B4-206C919C60ED}" destId="{F2D2BC9C-11C2-455D-9FD2-69D4E35649C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F9CB5-E444-478B-BF35-5B29D0CF966B}">
      <dsp:nvSpPr>
        <dsp:cNvPr id="0" name=""/>
        <dsp:cNvSpPr/>
      </dsp:nvSpPr>
      <dsp:spPr>
        <a:xfrm>
          <a:off x="4149467" y="1503617"/>
          <a:ext cx="2916342" cy="740189"/>
        </a:xfrm>
        <a:custGeom>
          <a:avLst/>
          <a:gdLst/>
          <a:ahLst/>
          <a:cxnLst/>
          <a:rect l="0" t="0" r="0" b="0"/>
          <a:pathLst>
            <a:path>
              <a:moveTo>
                <a:pt x="0" y="0"/>
              </a:moveTo>
              <a:lnTo>
                <a:pt x="0" y="560342"/>
              </a:lnTo>
              <a:lnTo>
                <a:pt x="2916342" y="560342"/>
              </a:lnTo>
              <a:lnTo>
                <a:pt x="2916342" y="740189"/>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4649A0-5F6C-404D-A5D7-E92988C7D72D}">
      <dsp:nvSpPr>
        <dsp:cNvPr id="0" name=""/>
        <dsp:cNvSpPr/>
      </dsp:nvSpPr>
      <dsp:spPr>
        <a:xfrm>
          <a:off x="4149467" y="1503617"/>
          <a:ext cx="157271" cy="864094"/>
        </a:xfrm>
        <a:custGeom>
          <a:avLst/>
          <a:gdLst/>
          <a:ahLst/>
          <a:cxnLst/>
          <a:rect l="0" t="0" r="0" b="0"/>
          <a:pathLst>
            <a:path>
              <a:moveTo>
                <a:pt x="0" y="0"/>
              </a:moveTo>
              <a:lnTo>
                <a:pt x="0" y="684248"/>
              </a:lnTo>
              <a:lnTo>
                <a:pt x="157271" y="684248"/>
              </a:lnTo>
              <a:lnTo>
                <a:pt x="157271" y="864094"/>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0ACD99-740D-4DCA-B80F-C41131330D6A}">
      <dsp:nvSpPr>
        <dsp:cNvPr id="0" name=""/>
        <dsp:cNvSpPr/>
      </dsp:nvSpPr>
      <dsp:spPr>
        <a:xfrm>
          <a:off x="1325549" y="1503617"/>
          <a:ext cx="2823918" cy="740189"/>
        </a:xfrm>
        <a:custGeom>
          <a:avLst/>
          <a:gdLst/>
          <a:ahLst/>
          <a:cxnLst/>
          <a:rect l="0" t="0" r="0" b="0"/>
          <a:pathLst>
            <a:path>
              <a:moveTo>
                <a:pt x="2823918" y="0"/>
              </a:moveTo>
              <a:lnTo>
                <a:pt x="2823918" y="560342"/>
              </a:lnTo>
              <a:lnTo>
                <a:pt x="0" y="560342"/>
              </a:lnTo>
              <a:lnTo>
                <a:pt x="0" y="740189"/>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E55A61-E8CC-4EDD-80B5-1BEDB435D9BE}">
      <dsp:nvSpPr>
        <dsp:cNvPr id="0" name=""/>
        <dsp:cNvSpPr/>
      </dsp:nvSpPr>
      <dsp:spPr>
        <a:xfrm>
          <a:off x="2458617" y="172614"/>
          <a:ext cx="3381700" cy="133100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lv-LV" sz="2400" kern="1200" dirty="0">
              <a:latin typeface="Arial" panose="020B0604020202020204" pitchFamily="34" charset="0"/>
              <a:cs typeface="Arial" panose="020B0604020202020204" pitchFamily="34" charset="0"/>
            </a:rPr>
            <a:t>Projektu iesniegumu sagatavošanā jāievēro</a:t>
          </a:r>
        </a:p>
      </dsp:txBody>
      <dsp:txXfrm>
        <a:off x="2458617" y="172614"/>
        <a:ext cx="3381700" cy="1331002"/>
      </dsp:txXfrm>
    </dsp:sp>
    <dsp:sp modelId="{D1C7E05C-F14D-4B56-86CF-C5E50946ADA2}">
      <dsp:nvSpPr>
        <dsp:cNvPr id="0" name=""/>
        <dsp:cNvSpPr/>
      </dsp:nvSpPr>
      <dsp:spPr>
        <a:xfrm>
          <a:off x="429" y="2243806"/>
          <a:ext cx="2650238" cy="172904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lv-LV" sz="2400" kern="1200" dirty="0">
              <a:latin typeface="Arial" panose="020B0604020202020204" pitchFamily="34" charset="0"/>
              <a:cs typeface="Arial" panose="020B0604020202020204" pitchFamily="34" charset="0"/>
            </a:rPr>
            <a:t>Specifiskā atbalsta mērķa pasākuma MK noteikumi</a:t>
          </a:r>
        </a:p>
      </dsp:txBody>
      <dsp:txXfrm>
        <a:off x="429" y="2243806"/>
        <a:ext cx="2650238" cy="1729046"/>
      </dsp:txXfrm>
    </dsp:sp>
    <dsp:sp modelId="{E7D90BC5-4854-477D-98C5-5D166A4FE244}">
      <dsp:nvSpPr>
        <dsp:cNvPr id="0" name=""/>
        <dsp:cNvSpPr/>
      </dsp:nvSpPr>
      <dsp:spPr>
        <a:xfrm>
          <a:off x="3040541" y="2367712"/>
          <a:ext cx="2532395" cy="166540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lv-LV" sz="2400" kern="1200" dirty="0">
              <a:latin typeface="Arial" panose="020B0604020202020204" pitchFamily="34" charset="0"/>
              <a:cs typeface="Arial" panose="020B0604020202020204" pitchFamily="34" charset="0"/>
            </a:rPr>
            <a:t>Projektu iesniegumu atlases nolikums</a:t>
          </a:r>
        </a:p>
      </dsp:txBody>
      <dsp:txXfrm>
        <a:off x="3040541" y="2367712"/>
        <a:ext cx="2532395" cy="1665406"/>
      </dsp:txXfrm>
    </dsp:sp>
    <dsp:sp modelId="{D4CC08C2-0FFD-46D1-A2D0-383599462E32}">
      <dsp:nvSpPr>
        <dsp:cNvPr id="0" name=""/>
        <dsp:cNvSpPr/>
      </dsp:nvSpPr>
      <dsp:spPr>
        <a:xfrm>
          <a:off x="5902450" y="2243806"/>
          <a:ext cx="2326719" cy="167886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lv-LV" sz="2400" kern="1200" dirty="0">
              <a:latin typeface="Arial" panose="020B0604020202020204" pitchFamily="34" charset="0"/>
              <a:cs typeface="Arial" panose="020B0604020202020204" pitchFamily="34" charset="0"/>
            </a:rPr>
            <a:t>Citi normatīvie akti</a:t>
          </a:r>
        </a:p>
      </dsp:txBody>
      <dsp:txXfrm>
        <a:off x="5902450" y="2243806"/>
        <a:ext cx="2326719" cy="167886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5427"/>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50444" y="1"/>
            <a:ext cx="2945659" cy="495427"/>
          </a:xfrm>
          <a:prstGeom prst="rect">
            <a:avLst/>
          </a:prstGeom>
        </p:spPr>
        <p:txBody>
          <a:bodyPr vert="horz" lIns="91440" tIns="45720" rIns="91440" bIns="45720" rtlCol="0"/>
          <a:lstStyle>
            <a:lvl1pPr algn="r">
              <a:defRPr sz="1200"/>
            </a:lvl1pPr>
          </a:lstStyle>
          <a:p>
            <a:fld id="{24FAF961-CF64-42E4-A2CC-0A255BBCEFBC}" type="datetimeFigureOut">
              <a:rPr lang="lv-LV" smtClean="0"/>
              <a:pPr/>
              <a:t>26.10.2016.</a:t>
            </a:fld>
            <a:endParaRPr lang="lv-LV"/>
          </a:p>
        </p:txBody>
      </p:sp>
      <p:sp>
        <p:nvSpPr>
          <p:cNvPr id="4" name="Footer Placeholder 3"/>
          <p:cNvSpPr>
            <a:spLocks noGrp="1"/>
          </p:cNvSpPr>
          <p:nvPr>
            <p:ph type="ftr" sz="quarter" idx="2"/>
          </p:nvPr>
        </p:nvSpPr>
        <p:spPr>
          <a:xfrm>
            <a:off x="1" y="9378825"/>
            <a:ext cx="2945659" cy="495426"/>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50444" y="9378825"/>
            <a:ext cx="2945659" cy="495426"/>
          </a:xfrm>
          <a:prstGeom prst="rect">
            <a:avLst/>
          </a:prstGeom>
        </p:spPr>
        <p:txBody>
          <a:bodyPr vert="horz" lIns="91440" tIns="45720" rIns="91440" bIns="45720" rtlCol="0" anchor="b"/>
          <a:lstStyle>
            <a:lvl1pPr algn="r">
              <a:defRPr sz="1200"/>
            </a:lvl1pPr>
          </a:lstStyle>
          <a:p>
            <a:fld id="{D5ACAF39-1669-4E96-B37F-247B4073D933}" type="slidenum">
              <a:rPr lang="lv-LV" smtClean="0"/>
              <a:pPr/>
              <a:t>‹#›</a:t>
            </a:fld>
            <a:endParaRPr lang="lv-LV"/>
          </a:p>
        </p:txBody>
      </p:sp>
    </p:spTree>
    <p:extLst>
      <p:ext uri="{BB962C8B-B14F-4D97-AF65-F5344CB8AC3E}">
        <p14:creationId xmlns:p14="http://schemas.microsoft.com/office/powerpoint/2010/main" val="1719569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713"/>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4" y="0"/>
            <a:ext cx="2945659" cy="493713"/>
          </a:xfrm>
          <a:prstGeom prst="rect">
            <a:avLst/>
          </a:prstGeom>
        </p:spPr>
        <p:txBody>
          <a:bodyPr vert="horz" lIns="91440" tIns="45720" rIns="91440" bIns="45720" rtlCol="0"/>
          <a:lstStyle>
            <a:lvl1pPr algn="r">
              <a:defRPr sz="1200"/>
            </a:lvl1pPr>
          </a:lstStyle>
          <a:p>
            <a:fld id="{7D8B0190-AB26-45BA-9728-4B31236091C6}" type="datetimeFigureOut">
              <a:rPr lang="lv-LV" smtClean="0"/>
              <a:pPr/>
              <a:t>26.10.2016.</a:t>
            </a:fld>
            <a:endParaRPr lang="lv-LV"/>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1" y="9378824"/>
            <a:ext cx="2945659" cy="493713"/>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4" y="9378824"/>
            <a:ext cx="2945659" cy="493713"/>
          </a:xfrm>
          <a:prstGeom prst="rect">
            <a:avLst/>
          </a:prstGeom>
        </p:spPr>
        <p:txBody>
          <a:bodyPr vert="horz" lIns="91440" tIns="45720" rIns="91440" bIns="45720" rtlCol="0" anchor="b"/>
          <a:lstStyle>
            <a:lvl1pPr algn="r">
              <a:defRPr sz="1200"/>
            </a:lvl1pPr>
          </a:lstStyle>
          <a:p>
            <a:fld id="{1B279CF9-1BEB-4BD2-BFB6-79C9D6052C24}" type="slidenum">
              <a:rPr lang="lv-LV" smtClean="0"/>
              <a:pPr/>
              <a:t>‹#›</a:t>
            </a:fld>
            <a:endParaRPr lang="lv-LV"/>
          </a:p>
        </p:txBody>
      </p:sp>
    </p:spTree>
    <p:extLst>
      <p:ext uri="{BB962C8B-B14F-4D97-AF65-F5344CB8AC3E}">
        <p14:creationId xmlns:p14="http://schemas.microsoft.com/office/powerpoint/2010/main" val="4175990985"/>
      </p:ext>
    </p:extLst>
  </p:cSld>
  <p:clrMap bg1="lt1" tx1="dk1" bg2="lt2" tx2="dk2" accent1="accent1" accent2="accent2" accent3="accent3" accent4="accent4" accent5="accent5" accent6="accent6" hlink="hlink" folHlink="folHlink"/>
  <p:notesStyle>
    <a:lvl1pPr marL="0" algn="l" defTabSz="939575" rtl="0" eaLnBrk="1" latinLnBrk="0" hangingPunct="1">
      <a:defRPr sz="1200" kern="1200">
        <a:solidFill>
          <a:schemeClr val="tx1"/>
        </a:solidFill>
        <a:latin typeface="+mn-lt"/>
        <a:ea typeface="+mn-ea"/>
        <a:cs typeface="+mn-cs"/>
      </a:defRPr>
    </a:lvl1pPr>
    <a:lvl2pPr marL="469788" algn="l" defTabSz="939575" rtl="0" eaLnBrk="1" latinLnBrk="0" hangingPunct="1">
      <a:defRPr sz="1200" kern="1200">
        <a:solidFill>
          <a:schemeClr val="tx1"/>
        </a:solidFill>
        <a:latin typeface="+mn-lt"/>
        <a:ea typeface="+mn-ea"/>
        <a:cs typeface="+mn-cs"/>
      </a:defRPr>
    </a:lvl2pPr>
    <a:lvl3pPr marL="939575" algn="l" defTabSz="939575" rtl="0" eaLnBrk="1" latinLnBrk="0" hangingPunct="1">
      <a:defRPr sz="1200" kern="1200">
        <a:solidFill>
          <a:schemeClr val="tx1"/>
        </a:solidFill>
        <a:latin typeface="+mn-lt"/>
        <a:ea typeface="+mn-ea"/>
        <a:cs typeface="+mn-cs"/>
      </a:defRPr>
    </a:lvl3pPr>
    <a:lvl4pPr marL="1409365" algn="l" defTabSz="939575" rtl="0" eaLnBrk="1" latinLnBrk="0" hangingPunct="1">
      <a:defRPr sz="1200" kern="1200">
        <a:solidFill>
          <a:schemeClr val="tx1"/>
        </a:solidFill>
        <a:latin typeface="+mn-lt"/>
        <a:ea typeface="+mn-ea"/>
        <a:cs typeface="+mn-cs"/>
      </a:defRPr>
    </a:lvl4pPr>
    <a:lvl5pPr marL="1879152" algn="l" defTabSz="939575" rtl="0" eaLnBrk="1" latinLnBrk="0" hangingPunct="1">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1B279CF9-1BEB-4BD2-BFB6-79C9D6052C24}" type="slidenum">
              <a:rPr lang="lv-LV" smtClean="0"/>
              <a:pPr/>
              <a:t>2</a:t>
            </a:fld>
            <a:endParaRPr lang="lv-LV"/>
          </a:p>
        </p:txBody>
      </p:sp>
    </p:spTree>
    <p:extLst>
      <p:ext uri="{BB962C8B-B14F-4D97-AF65-F5344CB8AC3E}">
        <p14:creationId xmlns:p14="http://schemas.microsoft.com/office/powerpoint/2010/main" val="1779308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3"/>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69788" indent="0" algn="ctr">
              <a:buNone/>
              <a:defRPr>
                <a:solidFill>
                  <a:schemeClr val="tx1">
                    <a:tint val="75000"/>
                  </a:schemeClr>
                </a:solidFill>
              </a:defRPr>
            </a:lvl2pPr>
            <a:lvl3pPr marL="939575" indent="0" algn="ctr">
              <a:buNone/>
              <a:defRPr>
                <a:solidFill>
                  <a:schemeClr val="tx1">
                    <a:tint val="75000"/>
                  </a:schemeClr>
                </a:solidFill>
              </a:defRPr>
            </a:lvl3pPr>
            <a:lvl4pPr marL="1409365" indent="0" algn="ctr">
              <a:buNone/>
              <a:defRPr>
                <a:solidFill>
                  <a:schemeClr val="tx1">
                    <a:tint val="75000"/>
                  </a:schemeClr>
                </a:solidFill>
              </a:defRPr>
            </a:lvl4pPr>
            <a:lvl5pPr marL="1879152" indent="0" algn="ctr">
              <a:buNone/>
              <a:defRPr>
                <a:solidFill>
                  <a:schemeClr val="tx1">
                    <a:tint val="75000"/>
                  </a:schemeClr>
                </a:solidFill>
              </a:defRPr>
            </a:lvl5pPr>
            <a:lvl6pPr marL="2348940" indent="0" algn="ctr">
              <a:buNone/>
              <a:defRPr>
                <a:solidFill>
                  <a:schemeClr val="tx1">
                    <a:tint val="75000"/>
                  </a:schemeClr>
                </a:solidFill>
              </a:defRPr>
            </a:lvl6pPr>
            <a:lvl7pPr marL="2818729" indent="0" algn="ctr">
              <a:buNone/>
              <a:defRPr>
                <a:solidFill>
                  <a:schemeClr val="tx1">
                    <a:tint val="75000"/>
                  </a:schemeClr>
                </a:solidFill>
              </a:defRPr>
            </a:lvl7pPr>
            <a:lvl8pPr marL="3288515" indent="0" algn="ctr">
              <a:buNone/>
              <a:defRPr>
                <a:solidFill>
                  <a:schemeClr val="tx1">
                    <a:tint val="75000"/>
                  </a:schemeClr>
                </a:solidFill>
              </a:defRPr>
            </a:lvl8pPr>
            <a:lvl9pPr marL="37583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171C07-3468-44D0-9FDE-F113555C1C8F}" type="datetime1">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924D3-BCF0-4270-A820-9FAE99C1DF44}" type="datetime1">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7"/>
            <a:ext cx="2057400" cy="5851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7"/>
            <a:ext cx="6019800" cy="58515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5A3EE5-DCE3-44C1-9509-F3A7A1D0A904}" type="datetime1">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92C7F9-733E-40E2-921C-AC7249CF00DB}" type="datetime1">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0" y="4406905"/>
            <a:ext cx="7772400" cy="1362075"/>
          </a:xfrm>
        </p:spPr>
        <p:txBody>
          <a:bodyPr anchor="t"/>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722310" y="2906727"/>
            <a:ext cx="7772400" cy="1500188"/>
          </a:xfrm>
        </p:spPr>
        <p:txBody>
          <a:bodyPr anchor="b"/>
          <a:lstStyle>
            <a:lvl1pPr marL="0" indent="0">
              <a:buNone/>
              <a:defRPr sz="1900">
                <a:solidFill>
                  <a:schemeClr val="tx1">
                    <a:tint val="75000"/>
                  </a:schemeClr>
                </a:solidFill>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C17907-CF3F-4CDB-AFEA-A31EC48F140B}" type="datetime1">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8"/>
            <a:ext cx="4038600" cy="4525965"/>
          </a:xfrm>
        </p:spPr>
        <p:txBody>
          <a:bodyPr/>
          <a:lstStyle>
            <a:lvl1pPr>
              <a:defRPr sz="2900"/>
            </a:lvl1pPr>
            <a:lvl2pPr>
              <a:defRPr sz="25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8"/>
            <a:ext cx="4038600" cy="4525965"/>
          </a:xfrm>
        </p:spPr>
        <p:txBody>
          <a:bodyPr/>
          <a:lstStyle>
            <a:lvl1pPr>
              <a:defRPr sz="2900"/>
            </a:lvl1pPr>
            <a:lvl2pPr>
              <a:defRPr sz="25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3F9029-75BB-4B0F-9FB8-E7438F4F0221}" type="datetime1">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5" y="1535116"/>
            <a:ext cx="4040190" cy="639765"/>
          </a:xfrm>
        </p:spPr>
        <p:txBody>
          <a:bodyPr anchor="b"/>
          <a:lstStyle>
            <a:lvl1pPr marL="0" indent="0">
              <a:buNone/>
              <a:defRPr sz="2500" b="1"/>
            </a:lvl1pPr>
            <a:lvl2pPr marL="469788" indent="0">
              <a:buNone/>
              <a:defRPr sz="1900" b="1"/>
            </a:lvl2pPr>
            <a:lvl3pPr marL="939575" indent="0">
              <a:buNone/>
              <a:defRPr sz="1700" b="1"/>
            </a:lvl3pPr>
            <a:lvl4pPr marL="1409365" indent="0">
              <a:buNone/>
              <a:defRPr sz="1600" b="1"/>
            </a:lvl4pPr>
            <a:lvl5pPr marL="1879152" indent="0">
              <a:buNone/>
              <a:defRPr sz="1600" b="1"/>
            </a:lvl5pPr>
            <a:lvl6pPr marL="2348940" indent="0">
              <a:buNone/>
              <a:defRPr sz="1600" b="1"/>
            </a:lvl6pPr>
            <a:lvl7pPr marL="2818729" indent="0">
              <a:buNone/>
              <a:defRPr sz="1600" b="1"/>
            </a:lvl7pPr>
            <a:lvl8pPr marL="3288515" indent="0">
              <a:buNone/>
              <a:defRPr sz="1600" b="1"/>
            </a:lvl8pPr>
            <a:lvl9pPr marL="375830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5" y="2174880"/>
            <a:ext cx="4040190" cy="3951285"/>
          </a:xfrm>
        </p:spPr>
        <p:txBody>
          <a:bodyPr/>
          <a:lstStyle>
            <a:lvl1pPr>
              <a:defRPr sz="25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6"/>
            <a:ext cx="4041780" cy="639765"/>
          </a:xfrm>
        </p:spPr>
        <p:txBody>
          <a:bodyPr anchor="b"/>
          <a:lstStyle>
            <a:lvl1pPr marL="0" indent="0">
              <a:buNone/>
              <a:defRPr sz="2500" b="1"/>
            </a:lvl1pPr>
            <a:lvl2pPr marL="469788" indent="0">
              <a:buNone/>
              <a:defRPr sz="1900" b="1"/>
            </a:lvl2pPr>
            <a:lvl3pPr marL="939575" indent="0">
              <a:buNone/>
              <a:defRPr sz="1700" b="1"/>
            </a:lvl3pPr>
            <a:lvl4pPr marL="1409365" indent="0">
              <a:buNone/>
              <a:defRPr sz="1600" b="1"/>
            </a:lvl4pPr>
            <a:lvl5pPr marL="1879152" indent="0">
              <a:buNone/>
              <a:defRPr sz="1600" b="1"/>
            </a:lvl5pPr>
            <a:lvl6pPr marL="2348940" indent="0">
              <a:buNone/>
              <a:defRPr sz="1600" b="1"/>
            </a:lvl6pPr>
            <a:lvl7pPr marL="2818729" indent="0">
              <a:buNone/>
              <a:defRPr sz="1600" b="1"/>
            </a:lvl7pPr>
            <a:lvl8pPr marL="3288515" indent="0">
              <a:buNone/>
              <a:defRPr sz="1600" b="1"/>
            </a:lvl8pPr>
            <a:lvl9pPr marL="37583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80"/>
            <a:ext cx="4041780" cy="3951285"/>
          </a:xfrm>
        </p:spPr>
        <p:txBody>
          <a:bodyPr/>
          <a:lstStyle>
            <a:lvl1pPr>
              <a:defRPr sz="25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4A8B78-B547-4DFA-8505-0CE7DF2FF1F7}" type="datetime1">
              <a:rPr lang="en-US" smtClean="0"/>
              <a:t>10/26/2016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82ACC9-F709-42BF-8BEA-0590A172ACB0}" type="datetime1">
              <a:rPr lang="en-US" smtClean="0"/>
              <a:t>10/26/2016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7412B-3539-4637-8881-66162A13EB15}" type="datetime1">
              <a:rPr lang="en-US" smtClean="0"/>
              <a:t>10/26/2016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73053"/>
            <a:ext cx="3008310" cy="1162051"/>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3575055" y="273068"/>
            <a:ext cx="5111750" cy="5853113"/>
          </a:xfrm>
        </p:spPr>
        <p:txBody>
          <a:bodyPr/>
          <a:lstStyle>
            <a:lvl1pPr>
              <a:defRPr sz="3300"/>
            </a:lvl1pPr>
            <a:lvl2pPr>
              <a:defRPr sz="2900"/>
            </a:lvl2pPr>
            <a:lvl3pPr>
              <a:defRPr sz="25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5" y="1435110"/>
            <a:ext cx="3008310" cy="4691063"/>
          </a:xfrm>
        </p:spPr>
        <p:txBody>
          <a:bodyPr/>
          <a:lstStyle>
            <a:lvl1pPr marL="0" indent="0">
              <a:buNone/>
              <a:defRPr sz="1400"/>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00BD61-1813-4663-9C7F-DFC1B75E2C64}" type="datetime1">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0" y="4800605"/>
            <a:ext cx="5486400" cy="566739"/>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1792290" y="612773"/>
            <a:ext cx="5486400" cy="4114800"/>
          </a:xfrm>
        </p:spPr>
        <p:txBody>
          <a:bodyPr/>
          <a:lstStyle>
            <a:lvl1pPr marL="0" indent="0">
              <a:buNone/>
              <a:defRPr sz="3300"/>
            </a:lvl1pPr>
            <a:lvl2pPr marL="469788" indent="0">
              <a:buNone/>
              <a:defRPr sz="2900"/>
            </a:lvl2pPr>
            <a:lvl3pPr marL="939575" indent="0">
              <a:buNone/>
              <a:defRPr sz="2500"/>
            </a:lvl3pPr>
            <a:lvl4pPr marL="1409365" indent="0">
              <a:buNone/>
              <a:defRPr sz="1900"/>
            </a:lvl4pPr>
            <a:lvl5pPr marL="1879152" indent="0">
              <a:buNone/>
              <a:defRPr sz="1900"/>
            </a:lvl5pPr>
            <a:lvl6pPr marL="2348940" indent="0">
              <a:buNone/>
              <a:defRPr sz="1900"/>
            </a:lvl6pPr>
            <a:lvl7pPr marL="2818729" indent="0">
              <a:buNone/>
              <a:defRPr sz="1900"/>
            </a:lvl7pPr>
            <a:lvl8pPr marL="3288515" indent="0">
              <a:buNone/>
              <a:defRPr sz="1900"/>
            </a:lvl8pPr>
            <a:lvl9pPr marL="3758305" indent="0">
              <a:buNone/>
              <a:defRPr sz="1900"/>
            </a:lvl9pPr>
          </a:lstStyle>
          <a:p>
            <a:endParaRPr lang="en-US"/>
          </a:p>
        </p:txBody>
      </p:sp>
      <p:sp>
        <p:nvSpPr>
          <p:cNvPr id="4" name="Text Placeholder 3"/>
          <p:cNvSpPr>
            <a:spLocks noGrp="1"/>
          </p:cNvSpPr>
          <p:nvPr>
            <p:ph type="body" sz="half" idx="2"/>
          </p:nvPr>
        </p:nvSpPr>
        <p:spPr>
          <a:xfrm>
            <a:off x="1792290" y="5367353"/>
            <a:ext cx="5486400" cy="804863"/>
          </a:xfrm>
        </p:spPr>
        <p:txBody>
          <a:bodyPr/>
          <a:lstStyle>
            <a:lvl1pPr marL="0" indent="0">
              <a:buNone/>
              <a:defRPr sz="1400"/>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52F958-2AD7-435C-88F2-4FA61C1D72EE}" type="datetime1">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3"/>
            <a:ext cx="8229600" cy="1143000"/>
          </a:xfrm>
          <a:prstGeom prst="rect">
            <a:avLst/>
          </a:prstGeom>
        </p:spPr>
        <p:txBody>
          <a:bodyPr vert="horz" lIns="93957" tIns="46979" rIns="93957" bIns="46979" rtlCol="0" anchor="ctr">
            <a:normAutofit/>
          </a:bodyPr>
          <a:lstStyle/>
          <a:p>
            <a:r>
              <a:rPr lang="en-US"/>
              <a:t>Click to edit Master title style</a:t>
            </a:r>
          </a:p>
        </p:txBody>
      </p:sp>
      <p:sp>
        <p:nvSpPr>
          <p:cNvPr id="3" name="Text Placeholder 2"/>
          <p:cNvSpPr>
            <a:spLocks noGrp="1"/>
          </p:cNvSpPr>
          <p:nvPr>
            <p:ph type="body" idx="1"/>
          </p:nvPr>
        </p:nvSpPr>
        <p:spPr>
          <a:xfrm>
            <a:off x="457200" y="1600208"/>
            <a:ext cx="8229600" cy="4525965"/>
          </a:xfrm>
          <a:prstGeom prst="rect">
            <a:avLst/>
          </a:prstGeom>
        </p:spPr>
        <p:txBody>
          <a:bodyPr vert="horz" lIns="93957" tIns="46979" rIns="93957" bIns="469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9"/>
            <a:ext cx="2133600" cy="365123"/>
          </a:xfrm>
          <a:prstGeom prst="rect">
            <a:avLst/>
          </a:prstGeom>
        </p:spPr>
        <p:txBody>
          <a:bodyPr vert="horz" lIns="93957" tIns="46979" rIns="93957" bIns="46979" rtlCol="0" anchor="ctr"/>
          <a:lstStyle>
            <a:lvl1pPr algn="l">
              <a:defRPr sz="1200">
                <a:solidFill>
                  <a:schemeClr val="tx1">
                    <a:tint val="75000"/>
                  </a:schemeClr>
                </a:solidFill>
              </a:defRPr>
            </a:lvl1pPr>
          </a:lstStyle>
          <a:p>
            <a:fld id="{509C3414-0B0D-4D57-B2C9-8C0EF7DB0EB7}" type="datetime1">
              <a:rPr lang="en-US" smtClean="0"/>
              <a:t>10/26/2016</a:t>
            </a:fld>
            <a:endParaRPr lang="en-US"/>
          </a:p>
        </p:txBody>
      </p:sp>
      <p:sp>
        <p:nvSpPr>
          <p:cNvPr id="5" name="Footer Placeholder 4"/>
          <p:cNvSpPr>
            <a:spLocks noGrp="1"/>
          </p:cNvSpPr>
          <p:nvPr>
            <p:ph type="ftr" sz="quarter" idx="3"/>
          </p:nvPr>
        </p:nvSpPr>
        <p:spPr>
          <a:xfrm>
            <a:off x="3124200" y="6356369"/>
            <a:ext cx="2895600" cy="365123"/>
          </a:xfrm>
          <a:prstGeom prst="rect">
            <a:avLst/>
          </a:prstGeom>
        </p:spPr>
        <p:txBody>
          <a:bodyPr vert="horz" lIns="93957" tIns="46979" rIns="93957" bIns="4697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9"/>
            <a:ext cx="2133600" cy="365123"/>
          </a:xfrm>
          <a:prstGeom prst="rect">
            <a:avLst/>
          </a:prstGeom>
        </p:spPr>
        <p:txBody>
          <a:bodyPr vert="horz" lIns="93957" tIns="46979" rIns="93957" bIns="46979"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39575" rtl="0" eaLnBrk="1" latinLnBrk="0" hangingPunct="1">
        <a:spcBef>
          <a:spcPct val="0"/>
        </a:spcBef>
        <a:buNone/>
        <a:defRPr sz="4500" kern="1200">
          <a:solidFill>
            <a:schemeClr val="tx1"/>
          </a:solidFill>
          <a:latin typeface="+mj-lt"/>
          <a:ea typeface="+mj-ea"/>
          <a:cs typeface="+mj-cs"/>
        </a:defRPr>
      </a:lvl1pPr>
    </p:titleStyle>
    <p:bodyStyle>
      <a:lvl1pPr marL="352341" indent="-352341" algn="l" defTabSz="939575"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63404" indent="-293618" algn="l" defTabSz="939575"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74468" indent="-234893" algn="l" defTabSz="939575"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44259"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11404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ep.esfondi.l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atlase@cfla.gov.lv" TargetMode="Externa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fla.gov.lv/lv/es-fondi-2014-2020/izsludinatas-atlases/5-4-1-1"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0"/>
            <a:ext cx="2717455" cy="2996952"/>
          </a:xfrm>
          <a:prstGeom prst="rect">
            <a:avLst/>
          </a:prstGeom>
        </p:spPr>
      </p:pic>
      <p:sp>
        <p:nvSpPr>
          <p:cNvPr id="3" name="Subtitle 2"/>
          <p:cNvSpPr>
            <a:spLocks noGrp="1"/>
          </p:cNvSpPr>
          <p:nvPr>
            <p:ph type="subTitle" idx="1"/>
          </p:nvPr>
        </p:nvSpPr>
        <p:spPr>
          <a:xfrm>
            <a:off x="1423640" y="4297721"/>
            <a:ext cx="6212136" cy="607270"/>
          </a:xfrm>
        </p:spPr>
        <p:txBody>
          <a:bodyPr>
            <a:noAutofit/>
          </a:bodyPr>
          <a:lstStyle/>
          <a:p>
            <a:r>
              <a:rPr lang="lv-LV" sz="1400" dirty="0">
                <a:solidFill>
                  <a:schemeClr val="tx2"/>
                </a:solidFill>
                <a:latin typeface="Arial" panose="020B0604020202020204" pitchFamily="34" charset="0"/>
                <a:cs typeface="Arial" panose="020B0604020202020204" pitchFamily="34" charset="0"/>
              </a:rPr>
              <a:t>Kristīne Šmite</a:t>
            </a:r>
          </a:p>
          <a:p>
            <a:r>
              <a:rPr lang="lv-LV" sz="1400" dirty="0">
                <a:solidFill>
                  <a:schemeClr val="tx2"/>
                </a:solidFill>
                <a:latin typeface="Arial" panose="020B0604020202020204" pitchFamily="34" charset="0"/>
                <a:ea typeface="Tahoma" panose="020B0604030504040204" pitchFamily="34" charset="0"/>
                <a:cs typeface="Arial" panose="020B0604020202020204" pitchFamily="34" charset="0"/>
              </a:rPr>
              <a:t>Infrastruktūras projektu</a:t>
            </a:r>
            <a:r>
              <a:rPr lang="lv-LV" sz="1400" dirty="0">
                <a:solidFill>
                  <a:schemeClr val="tx2"/>
                </a:solidFill>
                <a:latin typeface="Arial" panose="020B0604020202020204" pitchFamily="34" charset="0"/>
                <a:cs typeface="Arial" panose="020B0604020202020204" pitchFamily="34" charset="0"/>
              </a:rPr>
              <a:t> atlases nodaļas vecākā eksperte</a:t>
            </a:r>
          </a:p>
        </p:txBody>
      </p:sp>
      <p:sp>
        <p:nvSpPr>
          <p:cNvPr id="6" name="Subtitle 2"/>
          <p:cNvSpPr txBox="1">
            <a:spLocks/>
          </p:cNvSpPr>
          <p:nvPr/>
        </p:nvSpPr>
        <p:spPr>
          <a:xfrm>
            <a:off x="1234976" y="5095647"/>
            <a:ext cx="6400800" cy="304800"/>
          </a:xfrm>
          <a:prstGeom prst="rect">
            <a:avLst/>
          </a:prstGeom>
        </p:spPr>
        <p:txBody>
          <a:bodyPr vert="horz" lIns="93957" tIns="46979" rIns="93957" bIns="46979"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lv-LV" sz="1400" dirty="0">
                <a:solidFill>
                  <a:schemeClr val="tx2"/>
                </a:solidFill>
                <a:latin typeface="Arial" panose="020B0604020202020204" pitchFamily="34" charset="0"/>
                <a:ea typeface="Tahoma" panose="020B0604030504040204" pitchFamily="34" charset="0"/>
                <a:cs typeface="Arial" panose="020B0604020202020204" pitchFamily="34" charset="0"/>
              </a:rPr>
              <a:t>2016.gada 27.oktobris, Rīga</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22199"/>
            <a:ext cx="9144000" cy="244656"/>
          </a:xfrm>
          <a:prstGeom prst="rect">
            <a:avLst/>
          </a:prstGeom>
        </p:spPr>
      </p:pic>
      <p:sp>
        <p:nvSpPr>
          <p:cNvPr id="2" name="Title 1"/>
          <p:cNvSpPr>
            <a:spLocks noGrp="1"/>
          </p:cNvSpPr>
          <p:nvPr>
            <p:ph type="ctrTitle"/>
          </p:nvPr>
        </p:nvSpPr>
        <p:spPr>
          <a:xfrm>
            <a:off x="683568" y="2150850"/>
            <a:ext cx="8012572" cy="2101570"/>
          </a:xfrm>
        </p:spPr>
        <p:txBody>
          <a:bodyPr>
            <a:noAutofit/>
          </a:bodyPr>
          <a:lstStyle/>
          <a:p>
            <a:r>
              <a:rPr lang="lv-LV" sz="2000" b="1" dirty="0">
                <a:solidFill>
                  <a:schemeClr val="tx2"/>
                </a:solidFill>
                <a:latin typeface="Arial" panose="020B0604020202020204" pitchFamily="34" charset="0"/>
                <a:ea typeface="Tahoma" panose="020B0604030504040204" pitchFamily="34" charset="0"/>
                <a:cs typeface="Arial" panose="020B0604020202020204" pitchFamily="34" charset="0"/>
              </a:rPr>
              <a:t>5.4.1.specifiskā atbalsta mērķa “Saglabāt un atjaunot bioloģisko daudzveidību un aizsargāt ekosistēmas” </a:t>
            </a:r>
            <a:r>
              <a:rPr lang="lv-LV" sz="2000" b="1" u="sng" dirty="0">
                <a:solidFill>
                  <a:schemeClr val="tx2"/>
                </a:solidFill>
                <a:latin typeface="Arial" panose="020B0604020202020204" pitchFamily="34" charset="0"/>
                <a:ea typeface="Tahoma" panose="020B0604030504040204" pitchFamily="34" charset="0"/>
                <a:cs typeface="Arial" panose="020B0604020202020204" pitchFamily="34" charset="0"/>
              </a:rPr>
              <a:t>5.4.1.1.specifiskā atbalsta mērķa </a:t>
            </a:r>
            <a:r>
              <a:rPr lang="lv-LV" sz="2000" b="1" dirty="0">
                <a:solidFill>
                  <a:schemeClr val="tx2"/>
                </a:solidFill>
                <a:latin typeface="Arial" panose="020B0604020202020204" pitchFamily="34" charset="0"/>
                <a:ea typeface="Tahoma" panose="020B0604030504040204" pitchFamily="34" charset="0"/>
                <a:cs typeface="Arial" panose="020B0604020202020204" pitchFamily="34" charset="0"/>
              </a:rPr>
              <a:t>“Antropogēno slodzi mazinošas infrastruktūras izbūve un rekonstrukcija </a:t>
            </a:r>
            <a:r>
              <a:rPr lang="lv-LV" sz="2000" b="1" i="1" dirty="0" err="1">
                <a:solidFill>
                  <a:schemeClr val="tx2"/>
                </a:solidFill>
                <a:latin typeface="Arial" panose="020B0604020202020204" pitchFamily="34" charset="0"/>
                <a:ea typeface="Tahoma" panose="020B0604030504040204" pitchFamily="34" charset="0"/>
                <a:cs typeface="Arial" panose="020B0604020202020204" pitchFamily="34" charset="0"/>
              </a:rPr>
              <a:t>Natura</a:t>
            </a:r>
            <a:r>
              <a:rPr lang="lv-LV" sz="2000" b="1" i="1" dirty="0">
                <a:solidFill>
                  <a:schemeClr val="tx2"/>
                </a:solidFill>
                <a:latin typeface="Arial" panose="020B0604020202020204" pitchFamily="34" charset="0"/>
                <a:ea typeface="Tahoma" panose="020B0604030504040204" pitchFamily="34" charset="0"/>
                <a:cs typeface="Arial" panose="020B0604020202020204" pitchFamily="34" charset="0"/>
              </a:rPr>
              <a:t> 2000 </a:t>
            </a:r>
            <a:r>
              <a:rPr lang="lv-LV" sz="2000" b="1" dirty="0">
                <a:solidFill>
                  <a:schemeClr val="tx2"/>
                </a:solidFill>
                <a:latin typeface="Arial" panose="020B0604020202020204" pitchFamily="34" charset="0"/>
                <a:ea typeface="Tahoma" panose="020B0604030504040204" pitchFamily="34" charset="0"/>
                <a:cs typeface="Arial" panose="020B0604020202020204" pitchFamily="34" charset="0"/>
              </a:rPr>
              <a:t>teritorijās”</a:t>
            </a:r>
            <a:br>
              <a:rPr lang="lv-LV" sz="2000" b="1" dirty="0">
                <a:solidFill>
                  <a:schemeClr val="tx2"/>
                </a:solidFill>
                <a:latin typeface="Arial" panose="020B0604020202020204" pitchFamily="34" charset="0"/>
                <a:ea typeface="Tahoma" panose="020B0604030504040204" pitchFamily="34" charset="0"/>
                <a:cs typeface="Arial" panose="020B0604020202020204" pitchFamily="34" charset="0"/>
              </a:rPr>
            </a:br>
            <a:r>
              <a:rPr lang="lv-LV" sz="2000" b="1" dirty="0">
                <a:solidFill>
                  <a:schemeClr val="tx2"/>
                </a:solidFill>
                <a:latin typeface="Arial" panose="020B0604020202020204" pitchFamily="34" charset="0"/>
                <a:ea typeface="Tahoma" panose="020B0604030504040204" pitchFamily="34" charset="0"/>
                <a:cs typeface="Arial" panose="020B0604020202020204" pitchFamily="34" charset="0"/>
              </a:rPr>
              <a:t>projektu iesniegumu sagatavošana</a:t>
            </a:r>
          </a:p>
        </p:txBody>
      </p:sp>
      <p:pic>
        <p:nvPicPr>
          <p:cNvPr id="9" name="Picture 8" descr="C:\Users\cf-zalan\Desktop\2015\Jūnijs\Procedūras palaišanai PIMPOG\S.1.1\Precizētie Agijas faili mani\Saskanotie ar INgu un Aigaru\LV_ID_EU_logo_ansamblis_ERAF_RGB.png"/>
          <p:cNvPicPr/>
          <p:nvPr/>
        </p:nvPicPr>
        <p:blipFill>
          <a:blip r:embed="rId4">
            <a:extLst>
              <a:ext uri="{28A0092B-C50C-407E-A947-70E740481C1C}">
                <a14:useLocalDpi xmlns:a14="http://schemas.microsoft.com/office/drawing/2010/main" val="0"/>
              </a:ext>
            </a:extLst>
          </a:blip>
          <a:srcRect/>
          <a:stretch>
            <a:fillRect/>
          </a:stretch>
        </p:blipFill>
        <p:spPr bwMode="auto">
          <a:xfrm>
            <a:off x="2555776" y="5605130"/>
            <a:ext cx="4464496" cy="889515"/>
          </a:xfrm>
          <a:prstGeom prst="rect">
            <a:avLst/>
          </a:prstGeom>
          <a:noFill/>
          <a:ln>
            <a:noFill/>
          </a:ln>
        </p:spPr>
      </p:pic>
    </p:spTree>
    <p:extLst>
      <p:ext uri="{BB962C8B-B14F-4D97-AF65-F5344CB8AC3E}">
        <p14:creationId xmlns:p14="http://schemas.microsoft.com/office/powerpoint/2010/main" val="3909412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810" y="0"/>
            <a:ext cx="1596087" cy="1772816"/>
          </a:xfrm>
          <a:prstGeom prst="rect">
            <a:avLst/>
          </a:prstGeom>
        </p:spPr>
      </p:pic>
      <p:sp>
        <p:nvSpPr>
          <p:cNvPr id="2" name="Title 1"/>
          <p:cNvSpPr>
            <a:spLocks noGrp="1"/>
          </p:cNvSpPr>
          <p:nvPr>
            <p:ph type="title"/>
          </p:nvPr>
        </p:nvSpPr>
        <p:spPr>
          <a:xfrm>
            <a:off x="1835696" y="274643"/>
            <a:ext cx="6851104" cy="1143000"/>
          </a:xfrm>
        </p:spPr>
        <p:txBody>
          <a:bodyPr>
            <a:normAutofit/>
          </a:bodyPr>
          <a:lstStyle/>
          <a:p>
            <a:pPr algn="l"/>
            <a:r>
              <a:rPr lang="lv-LV" sz="3000" b="1" dirty="0">
                <a:solidFill>
                  <a:schemeClr val="tx2"/>
                </a:solidFill>
                <a:latin typeface="Arial" panose="020B0604020202020204" pitchFamily="34" charset="0"/>
                <a:cs typeface="Arial" panose="020B0604020202020204" pitchFamily="34" charset="0"/>
              </a:rPr>
              <a:t>Projekta iesnieguma aizpildīšana (I)</a:t>
            </a:r>
            <a:br>
              <a:rPr lang="lv-LV" sz="3000" b="1" dirty="0">
                <a:solidFill>
                  <a:schemeClr val="tx2"/>
                </a:solidFill>
                <a:latin typeface="Arial" panose="020B0604020202020204" pitchFamily="34" charset="0"/>
                <a:cs typeface="Arial" panose="020B0604020202020204" pitchFamily="34" charset="0"/>
              </a:rPr>
            </a:br>
            <a:r>
              <a:rPr lang="lv-LV" sz="2000" b="1" dirty="0">
                <a:solidFill>
                  <a:schemeClr val="tx2"/>
                </a:solidFill>
                <a:latin typeface="Arial" panose="020B0604020202020204" pitchFamily="34" charset="0"/>
                <a:cs typeface="Arial" panose="020B0604020202020204" pitchFamily="34" charset="0"/>
              </a:rPr>
              <a:t>Atbilstoši MK noteikumu 16.punktam</a:t>
            </a:r>
            <a:endParaRPr lang="lv-LV" sz="3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pic>
        <p:nvPicPr>
          <p:cNvPr id="7" name="Attēls 6"/>
          <p:cNvPicPr>
            <a:picLocks noChangeAspect="1"/>
          </p:cNvPicPr>
          <p:nvPr/>
        </p:nvPicPr>
        <p:blipFill>
          <a:blip r:embed="rId3"/>
          <a:stretch>
            <a:fillRect/>
          </a:stretch>
        </p:blipFill>
        <p:spPr>
          <a:xfrm>
            <a:off x="474133" y="5403251"/>
            <a:ext cx="8445863" cy="981602"/>
          </a:xfrm>
          <a:prstGeom prst="rect">
            <a:avLst/>
          </a:prstGeom>
        </p:spPr>
      </p:pic>
      <p:sp>
        <p:nvSpPr>
          <p:cNvPr id="11" name="Content Placeholder 10"/>
          <p:cNvSpPr>
            <a:spLocks noGrp="1"/>
          </p:cNvSpPr>
          <p:nvPr>
            <p:ph idx="1"/>
          </p:nvPr>
        </p:nvSpPr>
        <p:spPr>
          <a:xfrm>
            <a:off x="457200" y="1417644"/>
            <a:ext cx="8229600" cy="4708530"/>
          </a:xfrm>
        </p:spPr>
        <p:txBody>
          <a:bodyPr>
            <a:normAutofit/>
          </a:bodyPr>
          <a:lstStyle/>
          <a:p>
            <a:pPr marL="0" indent="0">
              <a:buNone/>
            </a:pPr>
            <a:r>
              <a:rPr lang="lv-LV" sz="2000" dirty="0" smtClean="0">
                <a:solidFill>
                  <a:srgbClr val="1F497D"/>
                </a:solidFill>
                <a:latin typeface="Arial" panose="020B0604020202020204" pitchFamily="34" charset="0"/>
                <a:cs typeface="Arial" panose="020B0604020202020204" pitchFamily="34" charset="0"/>
              </a:rPr>
              <a:t>Projekta </a:t>
            </a:r>
            <a:r>
              <a:rPr lang="lv-LV" sz="2000" dirty="0">
                <a:solidFill>
                  <a:srgbClr val="1F497D"/>
                </a:solidFill>
                <a:latin typeface="Arial" panose="020B0604020202020204" pitchFamily="34" charset="0"/>
                <a:cs typeface="Arial" panose="020B0604020202020204" pitchFamily="34" charset="0"/>
              </a:rPr>
              <a:t>iesniedzējs projekta iesniegumu sagatavo un iesniedz Kohēzijas politikas fondu vadības informācijas sistēmā 2014.-2020.gadam (turpmāk – KP VIS) tīmekļvietnē </a:t>
            </a:r>
            <a:r>
              <a:rPr lang="lv-LV" sz="2000" dirty="0">
                <a:solidFill>
                  <a:srgbClr val="1F497D"/>
                </a:solidFill>
                <a:latin typeface="Arial" panose="020B0604020202020204" pitchFamily="34" charset="0"/>
                <a:cs typeface="Arial" panose="020B0604020202020204" pitchFamily="34" charset="0"/>
                <a:hlinkClick r:id="rId4"/>
              </a:rPr>
              <a:t>https://</a:t>
            </a:r>
            <a:r>
              <a:rPr lang="lv-LV" sz="2000" dirty="0" smtClean="0">
                <a:solidFill>
                  <a:srgbClr val="1F497D"/>
                </a:solidFill>
                <a:latin typeface="Arial" panose="020B0604020202020204" pitchFamily="34" charset="0"/>
                <a:cs typeface="Arial" panose="020B0604020202020204" pitchFamily="34" charset="0"/>
                <a:hlinkClick r:id="rId4"/>
              </a:rPr>
              <a:t>ep.esfondi.lv</a:t>
            </a:r>
            <a:r>
              <a:rPr lang="lv-LV" sz="2000" dirty="0" smtClean="0">
                <a:solidFill>
                  <a:srgbClr val="1F497D"/>
                </a:solidFill>
                <a:latin typeface="Arial" panose="020B0604020202020204" pitchFamily="34" charset="0"/>
                <a:cs typeface="Arial" panose="020B0604020202020204" pitchFamily="34" charset="0"/>
              </a:rPr>
              <a:t> </a:t>
            </a:r>
            <a:endParaRPr lang="lv-LV" sz="2000" dirty="0">
              <a:solidFill>
                <a:srgbClr val="1F497D"/>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5"/>
          <a:stretch>
            <a:fillRect/>
          </a:stretch>
        </p:blipFill>
        <p:spPr>
          <a:xfrm>
            <a:off x="1422444" y="2509884"/>
            <a:ext cx="6299112" cy="2879222"/>
          </a:xfrm>
          <a:prstGeom prst="rect">
            <a:avLst/>
          </a:prstGeom>
        </p:spPr>
      </p:pic>
    </p:spTree>
    <p:extLst>
      <p:ext uri="{BB962C8B-B14F-4D97-AF65-F5344CB8AC3E}">
        <p14:creationId xmlns:p14="http://schemas.microsoft.com/office/powerpoint/2010/main" val="705042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810" y="0"/>
            <a:ext cx="1596087" cy="1772816"/>
          </a:xfrm>
          <a:prstGeom prst="rect">
            <a:avLst/>
          </a:prstGeom>
        </p:spPr>
      </p:pic>
      <p:sp>
        <p:nvSpPr>
          <p:cNvPr id="2" name="Title 1"/>
          <p:cNvSpPr>
            <a:spLocks noGrp="1"/>
          </p:cNvSpPr>
          <p:nvPr>
            <p:ph type="title"/>
          </p:nvPr>
        </p:nvSpPr>
        <p:spPr>
          <a:xfrm>
            <a:off x="1835696" y="274643"/>
            <a:ext cx="6851104" cy="1143000"/>
          </a:xfrm>
        </p:spPr>
        <p:txBody>
          <a:bodyPr>
            <a:normAutofit/>
          </a:bodyPr>
          <a:lstStyle/>
          <a:p>
            <a:pPr algn="l"/>
            <a:r>
              <a:rPr lang="lv-LV" sz="3000" b="1" dirty="0">
                <a:solidFill>
                  <a:schemeClr val="tx2"/>
                </a:solidFill>
                <a:latin typeface="Arial" panose="020B0604020202020204" pitchFamily="34" charset="0"/>
                <a:cs typeface="Arial" panose="020B0604020202020204" pitchFamily="34" charset="0"/>
              </a:rPr>
              <a:t>Projekta iesnieguma aizpildīšana (II)</a:t>
            </a:r>
            <a:endParaRPr lang="lv-LV" sz="3000" dirty="0"/>
          </a:p>
        </p:txBody>
      </p:sp>
      <p:pic>
        <p:nvPicPr>
          <p:cNvPr id="8" name="Satura vietturis 7"/>
          <p:cNvPicPr>
            <a:picLocks noGrp="1" noChangeAspect="1"/>
          </p:cNvPicPr>
          <p:nvPr>
            <p:ph idx="1"/>
          </p:nvPr>
        </p:nvPicPr>
        <p:blipFill>
          <a:blip r:embed="rId3"/>
          <a:stretch>
            <a:fillRect/>
          </a:stretch>
        </p:blipFill>
        <p:spPr>
          <a:xfrm>
            <a:off x="6553200" y="1417643"/>
            <a:ext cx="1511334" cy="4525963"/>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pic>
        <p:nvPicPr>
          <p:cNvPr id="7" name="Attēls 6"/>
          <p:cNvPicPr>
            <a:picLocks noChangeAspect="1"/>
          </p:cNvPicPr>
          <p:nvPr/>
        </p:nvPicPr>
        <p:blipFill>
          <a:blip r:embed="rId4"/>
          <a:stretch>
            <a:fillRect/>
          </a:stretch>
        </p:blipFill>
        <p:spPr>
          <a:xfrm>
            <a:off x="683568" y="1879393"/>
            <a:ext cx="5472856" cy="3582006"/>
          </a:xfrm>
          <a:prstGeom prst="rect">
            <a:avLst/>
          </a:prstGeom>
        </p:spPr>
      </p:pic>
    </p:spTree>
    <p:extLst>
      <p:ext uri="{BB962C8B-B14F-4D97-AF65-F5344CB8AC3E}">
        <p14:creationId xmlns:p14="http://schemas.microsoft.com/office/powerpoint/2010/main" val="3881260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810" y="0"/>
            <a:ext cx="1596087" cy="1772816"/>
          </a:xfrm>
          <a:prstGeom prst="rect">
            <a:avLst/>
          </a:prstGeom>
        </p:spPr>
      </p:pic>
      <p:sp>
        <p:nvSpPr>
          <p:cNvPr id="2" name="Title 1"/>
          <p:cNvSpPr>
            <a:spLocks noGrp="1"/>
          </p:cNvSpPr>
          <p:nvPr>
            <p:ph type="title"/>
          </p:nvPr>
        </p:nvSpPr>
        <p:spPr>
          <a:xfrm>
            <a:off x="1761897" y="201129"/>
            <a:ext cx="6851104" cy="1143000"/>
          </a:xfrm>
        </p:spPr>
        <p:txBody>
          <a:bodyPr>
            <a:normAutofit/>
          </a:bodyPr>
          <a:lstStyle/>
          <a:p>
            <a:pPr algn="l"/>
            <a:r>
              <a:rPr lang="lv-LV" sz="3000" b="1" dirty="0">
                <a:solidFill>
                  <a:schemeClr val="tx2"/>
                </a:solidFill>
                <a:latin typeface="Arial" panose="020B0604020202020204" pitchFamily="34" charset="0"/>
                <a:cs typeface="Arial" panose="020B0604020202020204" pitchFamily="34" charset="0"/>
              </a:rPr>
              <a:t>Projekta iesnieguma aizpildīšana (II)</a:t>
            </a:r>
            <a:endParaRPr lang="lv-LV" sz="3000" dirty="0"/>
          </a:p>
        </p:txBody>
      </p:sp>
      <p:pic>
        <p:nvPicPr>
          <p:cNvPr id="6" name="Satura vietturis 5"/>
          <p:cNvPicPr>
            <a:picLocks noGrp="1" noChangeAspect="1"/>
          </p:cNvPicPr>
          <p:nvPr>
            <p:ph idx="1"/>
          </p:nvPr>
        </p:nvPicPr>
        <p:blipFill>
          <a:blip r:embed="rId3"/>
          <a:stretch>
            <a:fillRect/>
          </a:stretch>
        </p:blipFill>
        <p:spPr>
          <a:xfrm>
            <a:off x="317659" y="1456105"/>
            <a:ext cx="2962275" cy="3219450"/>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
        <p:nvSpPr>
          <p:cNvPr id="7" name="Ovāls 6"/>
          <p:cNvSpPr/>
          <p:nvPr/>
        </p:nvSpPr>
        <p:spPr>
          <a:xfrm>
            <a:off x="2411760" y="1156348"/>
            <a:ext cx="1152128" cy="7778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8" name="Attēls 7"/>
          <p:cNvPicPr>
            <a:picLocks noChangeAspect="1"/>
          </p:cNvPicPr>
          <p:nvPr/>
        </p:nvPicPr>
        <p:blipFill>
          <a:blip r:embed="rId4"/>
          <a:stretch>
            <a:fillRect/>
          </a:stretch>
        </p:blipFill>
        <p:spPr>
          <a:xfrm>
            <a:off x="2414677" y="2071635"/>
            <a:ext cx="6340840" cy="3699577"/>
          </a:xfrm>
          <a:prstGeom prst="rect">
            <a:avLst/>
          </a:prstGeom>
        </p:spPr>
      </p:pic>
    </p:spTree>
    <p:extLst>
      <p:ext uri="{BB962C8B-B14F-4D97-AF65-F5344CB8AC3E}">
        <p14:creationId xmlns:p14="http://schemas.microsoft.com/office/powerpoint/2010/main" val="1524745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810" y="0"/>
            <a:ext cx="1596087" cy="1772816"/>
          </a:xfrm>
          <a:prstGeom prst="rect">
            <a:avLst/>
          </a:prstGeom>
        </p:spPr>
      </p:pic>
      <p:sp>
        <p:nvSpPr>
          <p:cNvPr id="2" name="Title 1"/>
          <p:cNvSpPr>
            <a:spLocks noGrp="1"/>
          </p:cNvSpPr>
          <p:nvPr>
            <p:ph type="title"/>
          </p:nvPr>
        </p:nvSpPr>
        <p:spPr>
          <a:xfrm>
            <a:off x="1835696" y="274643"/>
            <a:ext cx="6851104" cy="1143000"/>
          </a:xfrm>
        </p:spPr>
        <p:txBody>
          <a:bodyPr>
            <a:normAutofit/>
          </a:bodyPr>
          <a:lstStyle/>
          <a:p>
            <a:pPr algn="l"/>
            <a:r>
              <a:rPr lang="lv-LV" sz="3000" b="1" dirty="0">
                <a:solidFill>
                  <a:schemeClr val="tx2"/>
                </a:solidFill>
                <a:latin typeface="Arial" panose="020B0604020202020204" pitchFamily="34" charset="0"/>
                <a:cs typeface="Arial" panose="020B0604020202020204" pitchFamily="34" charset="0"/>
              </a:rPr>
              <a:t>Projekta iesnieguma aizpildīšana (III)</a:t>
            </a:r>
            <a:endParaRPr lang="lv-LV" sz="3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pic>
        <p:nvPicPr>
          <p:cNvPr id="6" name="Attēls 5"/>
          <p:cNvPicPr>
            <a:picLocks noChangeAspect="1"/>
          </p:cNvPicPr>
          <p:nvPr/>
        </p:nvPicPr>
        <p:blipFill>
          <a:blip r:embed="rId3"/>
          <a:stretch>
            <a:fillRect/>
          </a:stretch>
        </p:blipFill>
        <p:spPr>
          <a:xfrm>
            <a:off x="678396" y="1440218"/>
            <a:ext cx="7787208" cy="4867005"/>
          </a:xfrm>
          <a:prstGeom prst="rect">
            <a:avLst/>
          </a:prstGeom>
        </p:spPr>
      </p:pic>
      <p:sp>
        <p:nvSpPr>
          <p:cNvPr id="7" name="Ovāls 6"/>
          <p:cNvSpPr/>
          <p:nvPr/>
        </p:nvSpPr>
        <p:spPr>
          <a:xfrm>
            <a:off x="4716016" y="5840708"/>
            <a:ext cx="2016224"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Ovāls 7"/>
          <p:cNvSpPr/>
          <p:nvPr/>
        </p:nvSpPr>
        <p:spPr>
          <a:xfrm>
            <a:off x="2699792" y="5518470"/>
            <a:ext cx="936104" cy="3222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733824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810" y="0"/>
            <a:ext cx="1596087" cy="1772816"/>
          </a:xfrm>
          <a:prstGeom prst="rect">
            <a:avLst/>
          </a:prstGeom>
        </p:spPr>
      </p:pic>
      <p:sp>
        <p:nvSpPr>
          <p:cNvPr id="2" name="Title 1"/>
          <p:cNvSpPr>
            <a:spLocks noGrp="1"/>
          </p:cNvSpPr>
          <p:nvPr>
            <p:ph type="title"/>
          </p:nvPr>
        </p:nvSpPr>
        <p:spPr>
          <a:xfrm>
            <a:off x="1835696" y="274643"/>
            <a:ext cx="6851104" cy="1143000"/>
          </a:xfrm>
        </p:spPr>
        <p:txBody>
          <a:bodyPr>
            <a:normAutofit/>
          </a:bodyPr>
          <a:lstStyle/>
          <a:p>
            <a:pPr algn="l"/>
            <a:r>
              <a:rPr lang="lv-LV" sz="3000" b="1" dirty="0">
                <a:solidFill>
                  <a:schemeClr val="tx2"/>
                </a:solidFill>
                <a:latin typeface="Arial" panose="020B0604020202020204" pitchFamily="34" charset="0"/>
                <a:cs typeface="Arial" panose="020B0604020202020204" pitchFamily="34" charset="0"/>
              </a:rPr>
              <a:t>Projekta iesnieguma aizpildīšana (III)</a:t>
            </a:r>
            <a:endParaRPr lang="lv-LV" sz="3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pic>
        <p:nvPicPr>
          <p:cNvPr id="9" name="Attēls 8"/>
          <p:cNvPicPr>
            <a:picLocks noChangeAspect="1"/>
          </p:cNvPicPr>
          <p:nvPr/>
        </p:nvPicPr>
        <p:blipFill>
          <a:blip r:embed="rId3"/>
          <a:stretch>
            <a:fillRect/>
          </a:stretch>
        </p:blipFill>
        <p:spPr>
          <a:xfrm>
            <a:off x="451366" y="1540628"/>
            <a:ext cx="8235434" cy="4873836"/>
          </a:xfrm>
          <a:prstGeom prst="rect">
            <a:avLst/>
          </a:prstGeom>
        </p:spPr>
      </p:pic>
      <p:sp>
        <p:nvSpPr>
          <p:cNvPr id="7" name="Ovāls 6"/>
          <p:cNvSpPr/>
          <p:nvPr/>
        </p:nvSpPr>
        <p:spPr>
          <a:xfrm>
            <a:off x="5508104" y="5827103"/>
            <a:ext cx="2088232" cy="5666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Ovāls 7"/>
          <p:cNvSpPr/>
          <p:nvPr/>
        </p:nvSpPr>
        <p:spPr>
          <a:xfrm>
            <a:off x="2051720" y="5618347"/>
            <a:ext cx="1225031" cy="3966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542128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810" y="0"/>
            <a:ext cx="1596087" cy="1772816"/>
          </a:xfrm>
          <a:prstGeom prst="rect">
            <a:avLst/>
          </a:prstGeom>
        </p:spPr>
      </p:pic>
      <p:sp>
        <p:nvSpPr>
          <p:cNvPr id="2" name="Title 1"/>
          <p:cNvSpPr>
            <a:spLocks noGrp="1"/>
          </p:cNvSpPr>
          <p:nvPr>
            <p:ph type="title"/>
          </p:nvPr>
        </p:nvSpPr>
        <p:spPr>
          <a:xfrm>
            <a:off x="1761897" y="274643"/>
            <a:ext cx="6924903" cy="1143000"/>
          </a:xfrm>
        </p:spPr>
        <p:txBody>
          <a:bodyPr>
            <a:normAutofit/>
          </a:bodyPr>
          <a:lstStyle/>
          <a:p>
            <a:pPr algn="l"/>
            <a:r>
              <a:rPr lang="lv-LV" sz="3000" b="1" dirty="0">
                <a:solidFill>
                  <a:schemeClr val="tx2"/>
                </a:solidFill>
                <a:latin typeface="Arial" panose="020B0604020202020204" pitchFamily="34" charset="0"/>
                <a:cs typeface="Arial" panose="020B0604020202020204" pitchFamily="34" charset="0"/>
              </a:rPr>
              <a:t>Projekta iesnieguma aizpildīšana (IV)</a:t>
            </a:r>
            <a:endParaRPr lang="lv-LV" sz="3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pic>
        <p:nvPicPr>
          <p:cNvPr id="6" name="Attēls 5"/>
          <p:cNvPicPr>
            <a:picLocks noChangeAspect="1"/>
          </p:cNvPicPr>
          <p:nvPr/>
        </p:nvPicPr>
        <p:blipFill>
          <a:blip r:embed="rId3"/>
          <a:stretch>
            <a:fillRect/>
          </a:stretch>
        </p:blipFill>
        <p:spPr>
          <a:xfrm>
            <a:off x="1691680" y="1184294"/>
            <a:ext cx="6905625" cy="5172075"/>
          </a:xfrm>
          <a:prstGeom prst="rect">
            <a:avLst/>
          </a:prstGeom>
        </p:spPr>
      </p:pic>
    </p:spTree>
    <p:extLst>
      <p:ext uri="{BB962C8B-B14F-4D97-AF65-F5344CB8AC3E}">
        <p14:creationId xmlns:p14="http://schemas.microsoft.com/office/powerpoint/2010/main" val="593492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810" y="0"/>
            <a:ext cx="1596087" cy="1772816"/>
          </a:xfrm>
          <a:prstGeom prst="rect">
            <a:avLst/>
          </a:prstGeom>
        </p:spPr>
      </p:pic>
      <p:sp>
        <p:nvSpPr>
          <p:cNvPr id="2" name="Title 1"/>
          <p:cNvSpPr>
            <a:spLocks noGrp="1"/>
          </p:cNvSpPr>
          <p:nvPr>
            <p:ph type="title"/>
          </p:nvPr>
        </p:nvSpPr>
        <p:spPr>
          <a:xfrm>
            <a:off x="1761896" y="274643"/>
            <a:ext cx="6924903" cy="1143000"/>
          </a:xfrm>
        </p:spPr>
        <p:txBody>
          <a:bodyPr>
            <a:normAutofit/>
          </a:bodyPr>
          <a:lstStyle/>
          <a:p>
            <a:pPr algn="l"/>
            <a:r>
              <a:rPr lang="lv-LV" sz="3000" b="1" dirty="0">
                <a:solidFill>
                  <a:schemeClr val="tx2"/>
                </a:solidFill>
                <a:latin typeface="Arial" panose="020B0604020202020204" pitchFamily="34" charset="0"/>
                <a:cs typeface="Arial" panose="020B0604020202020204" pitchFamily="34" charset="0"/>
              </a:rPr>
              <a:t>Projekta iesnieguma aizpildīšana (V)</a:t>
            </a:r>
            <a:endParaRPr lang="lv-LV" sz="3000" dirty="0"/>
          </a:p>
        </p:txBody>
      </p:sp>
      <p:pic>
        <p:nvPicPr>
          <p:cNvPr id="8" name="Satura vietturis 7"/>
          <p:cNvPicPr>
            <a:picLocks noGrp="1" noChangeAspect="1"/>
          </p:cNvPicPr>
          <p:nvPr>
            <p:ph idx="1"/>
          </p:nvPr>
        </p:nvPicPr>
        <p:blipFill>
          <a:blip r:embed="rId3"/>
          <a:stretch>
            <a:fillRect/>
          </a:stretch>
        </p:blipFill>
        <p:spPr>
          <a:xfrm>
            <a:off x="2281245" y="1196752"/>
            <a:ext cx="5857875" cy="3429000"/>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
        <p:nvSpPr>
          <p:cNvPr id="9" name="Taisnstūris 8"/>
          <p:cNvSpPr/>
          <p:nvPr/>
        </p:nvSpPr>
        <p:spPr>
          <a:xfrm>
            <a:off x="827584" y="4625752"/>
            <a:ext cx="7704856" cy="1661993"/>
          </a:xfrm>
          <a:prstGeom prst="rect">
            <a:avLst/>
          </a:prstGeom>
        </p:spPr>
        <p:txBody>
          <a:bodyPr wrap="square">
            <a:spAutoFit/>
          </a:bodyPr>
          <a:lstStyle/>
          <a:p>
            <a:r>
              <a:rPr lang="lv-LV" dirty="0">
                <a:solidFill>
                  <a:srgbClr val="1F497D"/>
                </a:solidFill>
                <a:latin typeface="Arial" panose="020B0604020202020204" pitchFamily="34" charset="0"/>
                <a:cs typeface="Arial" panose="020B0604020202020204" pitchFamily="34" charset="0"/>
              </a:rPr>
              <a:t>!!! Ja projekta iesniegums vērtēšanā saņēmis papildu punktus par specifiskām darbībām horizontālā principa „Vienlīdzīgas iespējas” ievērošanai un/vai zaļā publiskā iepirkuma piemērošanu, finansējuma saņēmējam par sasniegto rādītāju ir jāsniedz informācija pēc projekta īstenošanas noslēguma maksājuma pieprasījumā. </a:t>
            </a:r>
            <a:r>
              <a:rPr lang="lv-LV" u="sng" dirty="0">
                <a:solidFill>
                  <a:srgbClr val="1F497D"/>
                </a:solidFill>
                <a:latin typeface="Arial" panose="020B0604020202020204" pitchFamily="34" charset="0"/>
                <a:cs typeface="Arial" panose="020B0604020202020204" pitchFamily="34" charset="0"/>
              </a:rPr>
              <a:t>Nesasniedzot projekta pieteikumā norādīto vērtību, var tikt piemērota finanšu korekcija</a:t>
            </a:r>
            <a:r>
              <a:rPr lang="lv-LV" dirty="0">
                <a:solidFill>
                  <a:srgbClr val="1F497D"/>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87044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810" y="0"/>
            <a:ext cx="1596087" cy="1772816"/>
          </a:xfrm>
          <a:prstGeom prst="rect">
            <a:avLst/>
          </a:prstGeom>
        </p:spPr>
      </p:pic>
      <p:sp>
        <p:nvSpPr>
          <p:cNvPr id="2" name="Title 1"/>
          <p:cNvSpPr>
            <a:spLocks noGrp="1"/>
          </p:cNvSpPr>
          <p:nvPr>
            <p:ph type="title"/>
          </p:nvPr>
        </p:nvSpPr>
        <p:spPr>
          <a:xfrm>
            <a:off x="1761897" y="274643"/>
            <a:ext cx="6924903" cy="1143000"/>
          </a:xfrm>
        </p:spPr>
        <p:txBody>
          <a:bodyPr>
            <a:normAutofit/>
          </a:bodyPr>
          <a:lstStyle/>
          <a:p>
            <a:pPr algn="l"/>
            <a:r>
              <a:rPr lang="lv-LV" sz="3000" b="1" dirty="0">
                <a:solidFill>
                  <a:schemeClr val="tx2"/>
                </a:solidFill>
                <a:latin typeface="Arial" panose="020B0604020202020204" pitchFamily="34" charset="0"/>
                <a:cs typeface="Arial" panose="020B0604020202020204" pitchFamily="34" charset="0"/>
              </a:rPr>
              <a:t>Projekta iesnieguma aizpildīšana (VI)</a:t>
            </a:r>
            <a:endParaRPr lang="lv-LV" sz="3000" dirty="0"/>
          </a:p>
        </p:txBody>
      </p:sp>
      <p:pic>
        <p:nvPicPr>
          <p:cNvPr id="6" name="Satura vietturis 5"/>
          <p:cNvPicPr>
            <a:picLocks noGrp="1" noChangeAspect="1"/>
          </p:cNvPicPr>
          <p:nvPr>
            <p:ph idx="1"/>
          </p:nvPr>
        </p:nvPicPr>
        <p:blipFill>
          <a:blip r:embed="rId3"/>
          <a:stretch>
            <a:fillRect/>
          </a:stretch>
        </p:blipFill>
        <p:spPr>
          <a:xfrm>
            <a:off x="457200" y="1425485"/>
            <a:ext cx="8229600" cy="3418317"/>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
        <p:nvSpPr>
          <p:cNvPr id="7" name="Ovāls 6"/>
          <p:cNvSpPr/>
          <p:nvPr/>
        </p:nvSpPr>
        <p:spPr>
          <a:xfrm>
            <a:off x="457200" y="4365104"/>
            <a:ext cx="2602632" cy="478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TextBox 7"/>
          <p:cNvSpPr txBox="1"/>
          <p:nvPr/>
        </p:nvSpPr>
        <p:spPr>
          <a:xfrm>
            <a:off x="457200" y="4843802"/>
            <a:ext cx="8229600" cy="1661993"/>
          </a:xfrm>
          <a:prstGeom prst="rect">
            <a:avLst/>
          </a:prstGeom>
          <a:noFill/>
        </p:spPr>
        <p:txBody>
          <a:bodyPr wrap="square" rtlCol="0">
            <a:spAutoFit/>
          </a:bodyPr>
          <a:lstStyle/>
          <a:p>
            <a:endParaRPr lang="lv-LV" dirty="0">
              <a:solidFill>
                <a:srgbClr val="1F497D"/>
              </a:solidFill>
              <a:latin typeface="Arial" panose="020B0604020202020204" pitchFamily="34" charset="0"/>
              <a:cs typeface="Arial" panose="020B0604020202020204" pitchFamily="34" charset="0"/>
            </a:endParaRPr>
          </a:p>
          <a:p>
            <a:r>
              <a:rPr lang="lv-LV" dirty="0">
                <a:solidFill>
                  <a:srgbClr val="1F497D"/>
                </a:solidFill>
                <a:latin typeface="Arial" panose="020B0604020202020204" pitchFamily="34" charset="0"/>
                <a:cs typeface="Arial" panose="020B0604020202020204" pitchFamily="34" charset="0"/>
              </a:rPr>
              <a:t>Projektā var plānot citus projekta publicitātes pasākumus, taču tad to izdevumi būs jāsedz no saviem līdzekļiem.</a:t>
            </a:r>
          </a:p>
          <a:p>
            <a:endParaRPr lang="lv-LV" dirty="0">
              <a:solidFill>
                <a:srgbClr val="1F497D"/>
              </a:solidFill>
              <a:latin typeface="Arial" panose="020B0604020202020204" pitchFamily="34" charset="0"/>
              <a:cs typeface="Arial" panose="020B0604020202020204" pitchFamily="34" charset="0"/>
            </a:endParaRPr>
          </a:p>
          <a:p>
            <a:r>
              <a:rPr lang="lv-LV" dirty="0">
                <a:solidFill>
                  <a:srgbClr val="1F497D"/>
                </a:solidFill>
                <a:latin typeface="Arial" panose="020B0604020202020204" pitchFamily="34" charset="0"/>
                <a:cs typeface="Arial" panose="020B0604020202020204" pitchFamily="34" charset="0"/>
              </a:rPr>
              <a:t>5.sadaļā nenorāda MK noteikumu 26.3.apakšpunktā norādītos pasākumus apmeklētāju informēšanai.</a:t>
            </a:r>
          </a:p>
        </p:txBody>
      </p:sp>
    </p:spTree>
    <p:extLst>
      <p:ext uri="{BB962C8B-B14F-4D97-AF65-F5344CB8AC3E}">
        <p14:creationId xmlns:p14="http://schemas.microsoft.com/office/powerpoint/2010/main" val="1397245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810" y="0"/>
            <a:ext cx="1596087" cy="1772816"/>
          </a:xfrm>
          <a:prstGeom prst="rect">
            <a:avLst/>
          </a:prstGeom>
        </p:spPr>
      </p:pic>
      <p:sp>
        <p:nvSpPr>
          <p:cNvPr id="2" name="Title 1"/>
          <p:cNvSpPr>
            <a:spLocks noGrp="1"/>
          </p:cNvSpPr>
          <p:nvPr>
            <p:ph type="title"/>
          </p:nvPr>
        </p:nvSpPr>
        <p:spPr>
          <a:xfrm>
            <a:off x="1619672" y="274643"/>
            <a:ext cx="7067127" cy="1143000"/>
          </a:xfrm>
        </p:spPr>
        <p:txBody>
          <a:bodyPr>
            <a:normAutofit/>
          </a:bodyPr>
          <a:lstStyle/>
          <a:p>
            <a:pPr algn="l"/>
            <a:r>
              <a:rPr lang="lv-LV" sz="3000" b="1" dirty="0">
                <a:solidFill>
                  <a:schemeClr val="tx2"/>
                </a:solidFill>
                <a:latin typeface="Arial" panose="020B0604020202020204" pitchFamily="34" charset="0"/>
                <a:cs typeface="Arial" panose="020B0604020202020204" pitchFamily="34" charset="0"/>
              </a:rPr>
              <a:t>Projekta iesnieguma aizpildīšana (VII)</a:t>
            </a:r>
            <a:endParaRPr lang="lv-LV" sz="3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pic>
        <p:nvPicPr>
          <p:cNvPr id="6" name="Satura vietturis 5"/>
          <p:cNvPicPr>
            <a:picLocks noGrp="1" noChangeAspect="1"/>
          </p:cNvPicPr>
          <p:nvPr>
            <p:ph idx="1"/>
          </p:nvPr>
        </p:nvPicPr>
        <p:blipFill>
          <a:blip r:embed="rId3"/>
          <a:stretch>
            <a:fillRect/>
          </a:stretch>
        </p:blipFill>
        <p:spPr>
          <a:xfrm>
            <a:off x="457199" y="1867137"/>
            <a:ext cx="8229600" cy="1939958"/>
          </a:xfrm>
          <a:prstGeom prst="rect">
            <a:avLst/>
          </a:prstGeom>
        </p:spPr>
      </p:pic>
      <p:sp>
        <p:nvSpPr>
          <p:cNvPr id="7" name="TextBox 6"/>
          <p:cNvSpPr txBox="1"/>
          <p:nvPr/>
        </p:nvSpPr>
        <p:spPr>
          <a:xfrm>
            <a:off x="457199" y="4277262"/>
            <a:ext cx="8229600" cy="1138773"/>
          </a:xfrm>
          <a:prstGeom prst="rect">
            <a:avLst/>
          </a:prstGeom>
          <a:noFill/>
        </p:spPr>
        <p:txBody>
          <a:bodyPr wrap="square" rtlCol="0">
            <a:spAutoFit/>
          </a:bodyPr>
          <a:lstStyle/>
          <a:p>
            <a:r>
              <a:rPr lang="lv-LV" dirty="0">
                <a:solidFill>
                  <a:srgbClr val="1F497D"/>
                </a:solidFill>
                <a:latin typeface="Arial" panose="020B0604020202020204" pitchFamily="34" charset="0"/>
                <a:cs typeface="Arial" panose="020B0604020202020204" pitchFamily="34" charset="0"/>
              </a:rPr>
              <a:t>Izvēlieties atbilstošo no piedāvātā klasifikatora - šajā SAM pasākumā finansējuma saņēmējs nesaņem valsts atbalstu un nav valsts atbalsta sniedzējs, līdz ar to punktā norāda – </a:t>
            </a:r>
            <a:r>
              <a:rPr lang="lv-LV" b="1" dirty="0">
                <a:solidFill>
                  <a:srgbClr val="1F497D"/>
                </a:solidFill>
                <a:latin typeface="Arial" panose="020B0604020202020204" pitchFamily="34" charset="0"/>
                <a:cs typeface="Arial" panose="020B0604020202020204" pitchFamily="34" charset="0"/>
              </a:rPr>
              <a:t>„Finansējuma saņēmējs nesaņem valsts atbalstu un nav valsts atbalsta, t.sk. </a:t>
            </a:r>
            <a:r>
              <a:rPr lang="lv-LV" b="1" i="1" dirty="0" err="1">
                <a:solidFill>
                  <a:srgbClr val="1F497D"/>
                </a:solidFill>
                <a:latin typeface="Arial" panose="020B0604020202020204" pitchFamily="34" charset="0"/>
                <a:cs typeface="Arial" panose="020B0604020202020204" pitchFamily="34" charset="0"/>
              </a:rPr>
              <a:t>de</a:t>
            </a:r>
            <a:r>
              <a:rPr lang="lv-LV" b="1" i="1" dirty="0">
                <a:solidFill>
                  <a:srgbClr val="1F497D"/>
                </a:solidFill>
                <a:latin typeface="Arial" panose="020B0604020202020204" pitchFamily="34" charset="0"/>
                <a:cs typeface="Arial" panose="020B0604020202020204" pitchFamily="34" charset="0"/>
              </a:rPr>
              <a:t> </a:t>
            </a:r>
            <a:r>
              <a:rPr lang="lv-LV" b="1" i="1" dirty="0" err="1">
                <a:solidFill>
                  <a:srgbClr val="1F497D"/>
                </a:solidFill>
                <a:latin typeface="Arial" panose="020B0604020202020204" pitchFamily="34" charset="0"/>
                <a:cs typeface="Arial" panose="020B0604020202020204" pitchFamily="34" charset="0"/>
              </a:rPr>
              <a:t>minimis</a:t>
            </a:r>
            <a:r>
              <a:rPr lang="lv-LV" b="1" i="1" dirty="0">
                <a:solidFill>
                  <a:srgbClr val="1F497D"/>
                </a:solidFill>
                <a:latin typeface="Arial" panose="020B0604020202020204" pitchFamily="34" charset="0"/>
                <a:cs typeface="Arial" panose="020B0604020202020204" pitchFamily="34" charset="0"/>
              </a:rPr>
              <a:t> </a:t>
            </a:r>
            <a:r>
              <a:rPr lang="lv-LV" b="1" dirty="0">
                <a:solidFill>
                  <a:srgbClr val="1F497D"/>
                </a:solidFill>
                <a:latin typeface="Arial" panose="020B0604020202020204" pitchFamily="34" charset="0"/>
                <a:cs typeface="Arial" panose="020B0604020202020204" pitchFamily="34" charset="0"/>
              </a:rPr>
              <a:t>atbalsta sniedzējs”</a:t>
            </a:r>
            <a:r>
              <a:rPr lang="lv-LV" dirty="0">
                <a:solidFill>
                  <a:srgbClr val="1F497D"/>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44237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810" y="0"/>
            <a:ext cx="1596087" cy="1772816"/>
          </a:xfrm>
          <a:prstGeom prst="rect">
            <a:avLst/>
          </a:prstGeom>
        </p:spPr>
      </p:pic>
      <p:sp>
        <p:nvSpPr>
          <p:cNvPr id="2" name="Title 1"/>
          <p:cNvSpPr>
            <a:spLocks noGrp="1"/>
          </p:cNvSpPr>
          <p:nvPr>
            <p:ph type="title"/>
          </p:nvPr>
        </p:nvSpPr>
        <p:spPr>
          <a:xfrm>
            <a:off x="1619672" y="274643"/>
            <a:ext cx="7200800" cy="1143000"/>
          </a:xfrm>
        </p:spPr>
        <p:txBody>
          <a:bodyPr>
            <a:normAutofit/>
          </a:bodyPr>
          <a:lstStyle/>
          <a:p>
            <a:pPr algn="l"/>
            <a:r>
              <a:rPr lang="lv-LV" sz="3000" b="1" dirty="0">
                <a:solidFill>
                  <a:schemeClr val="tx2"/>
                </a:solidFill>
                <a:latin typeface="Arial" panose="020B0604020202020204" pitchFamily="34" charset="0"/>
                <a:cs typeface="Arial" panose="020B0604020202020204" pitchFamily="34" charset="0"/>
              </a:rPr>
              <a:t>Projekta iesnieguma aizpildīšana (VIII)</a:t>
            </a:r>
            <a:endParaRPr lang="lv-LV" sz="3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
        <p:nvSpPr>
          <p:cNvPr id="3" name="Satura vietturis 2"/>
          <p:cNvSpPr>
            <a:spLocks noGrp="1"/>
          </p:cNvSpPr>
          <p:nvPr>
            <p:ph idx="1"/>
          </p:nvPr>
        </p:nvSpPr>
        <p:spPr>
          <a:xfrm>
            <a:off x="457200" y="1966648"/>
            <a:ext cx="8229600" cy="4997144"/>
          </a:xfrm>
        </p:spPr>
        <p:txBody>
          <a:bodyPr>
            <a:normAutofit/>
          </a:bodyPr>
          <a:lstStyle/>
          <a:p>
            <a:pPr marL="0" indent="0">
              <a:buNone/>
            </a:pPr>
            <a:endParaRPr lang="lv-LV" sz="2000" dirty="0">
              <a:latin typeface="Arial" panose="020B0604020202020204" pitchFamily="34" charset="0"/>
              <a:cs typeface="Arial" panose="020B0604020202020204" pitchFamily="34" charset="0"/>
            </a:endParaRPr>
          </a:p>
          <a:p>
            <a:pPr marL="0" indent="0">
              <a:buNone/>
            </a:pPr>
            <a:endParaRPr lang="lv-LV" sz="2000" dirty="0">
              <a:solidFill>
                <a:srgbClr val="1F497D"/>
              </a:solidFill>
              <a:latin typeface="Arial" panose="020B0604020202020204" pitchFamily="34" charset="0"/>
              <a:cs typeface="Arial" panose="020B0604020202020204" pitchFamily="34" charset="0"/>
            </a:endParaRPr>
          </a:p>
          <a:p>
            <a:pPr marL="0" indent="0">
              <a:buNone/>
            </a:pPr>
            <a:endParaRPr lang="lv-LV" sz="2000" dirty="0">
              <a:solidFill>
                <a:srgbClr val="1F497D"/>
              </a:solidFill>
              <a:latin typeface="Arial" panose="020B0604020202020204" pitchFamily="34" charset="0"/>
              <a:cs typeface="Arial" panose="020B0604020202020204" pitchFamily="34" charset="0"/>
            </a:endParaRPr>
          </a:p>
          <a:p>
            <a:pPr marL="0" indent="0">
              <a:buNone/>
            </a:pPr>
            <a:endParaRPr lang="lv-LV" sz="2000" dirty="0">
              <a:solidFill>
                <a:srgbClr val="1F497D"/>
              </a:solidFill>
              <a:latin typeface="Arial" panose="020B0604020202020204" pitchFamily="34" charset="0"/>
              <a:cs typeface="Arial" panose="020B0604020202020204" pitchFamily="34" charset="0"/>
            </a:endParaRPr>
          </a:p>
          <a:p>
            <a:pPr marL="0" indent="0">
              <a:buNone/>
            </a:pPr>
            <a:endParaRPr lang="lv-LV" sz="2000" dirty="0">
              <a:solidFill>
                <a:srgbClr val="1F497D"/>
              </a:solidFill>
              <a:latin typeface="Arial" panose="020B0604020202020204" pitchFamily="34" charset="0"/>
              <a:cs typeface="Arial" panose="020B0604020202020204" pitchFamily="34" charset="0"/>
            </a:endParaRPr>
          </a:p>
          <a:p>
            <a:pPr marL="0" indent="0">
              <a:buNone/>
            </a:pPr>
            <a:endParaRPr lang="lv-LV" sz="2000" dirty="0">
              <a:solidFill>
                <a:srgbClr val="1F497D"/>
              </a:solidFill>
              <a:latin typeface="Arial" panose="020B0604020202020204" pitchFamily="34" charset="0"/>
              <a:cs typeface="Arial" panose="020B0604020202020204" pitchFamily="34" charset="0"/>
            </a:endParaRPr>
          </a:p>
          <a:p>
            <a:pPr marL="0" indent="0">
              <a:buNone/>
            </a:pPr>
            <a:endParaRPr lang="lv-LV" sz="500" dirty="0" smtClean="0">
              <a:solidFill>
                <a:srgbClr val="1F497D"/>
              </a:solidFill>
              <a:latin typeface="Arial" panose="020B0604020202020204" pitchFamily="34" charset="0"/>
              <a:cs typeface="Arial" panose="020B0604020202020204" pitchFamily="34" charset="0"/>
            </a:endParaRPr>
          </a:p>
          <a:p>
            <a:pPr marL="0" indent="0">
              <a:buNone/>
            </a:pPr>
            <a:endParaRPr lang="lv-LV" sz="500" dirty="0">
              <a:solidFill>
                <a:srgbClr val="1F497D"/>
              </a:solidFill>
              <a:latin typeface="Arial" panose="020B0604020202020204" pitchFamily="34" charset="0"/>
              <a:cs typeface="Arial" panose="020B0604020202020204" pitchFamily="34" charset="0"/>
            </a:endParaRPr>
          </a:p>
          <a:p>
            <a:pPr marL="0" indent="0">
              <a:buNone/>
            </a:pPr>
            <a:endParaRPr lang="lv-LV" sz="500" dirty="0" smtClean="0">
              <a:solidFill>
                <a:srgbClr val="1F497D"/>
              </a:solidFill>
              <a:latin typeface="Arial" panose="020B0604020202020204" pitchFamily="34" charset="0"/>
              <a:cs typeface="Arial" panose="020B0604020202020204" pitchFamily="34" charset="0"/>
            </a:endParaRPr>
          </a:p>
          <a:p>
            <a:pPr marL="0" indent="0">
              <a:buNone/>
            </a:pPr>
            <a:r>
              <a:rPr lang="lv-LV" sz="1400" dirty="0" smtClean="0">
                <a:solidFill>
                  <a:srgbClr val="1F497D"/>
                </a:solidFill>
                <a:latin typeface="Arial" panose="020B0604020202020204" pitchFamily="34" charset="0"/>
                <a:cs typeface="Arial" panose="020B0604020202020204" pitchFamily="34" charset="0"/>
              </a:rPr>
              <a:t>!!! </a:t>
            </a:r>
            <a:r>
              <a:rPr lang="lv-LV" sz="1400" dirty="0">
                <a:solidFill>
                  <a:srgbClr val="1F497D"/>
                </a:solidFill>
                <a:latin typeface="Arial" panose="020B0604020202020204" pitchFamily="34" charset="0"/>
                <a:cs typeface="Arial" panose="020B0604020202020204" pitchFamily="34" charset="0"/>
              </a:rPr>
              <a:t>Atzīmētajam ar X mēnešos jāsakrīt ar 2.3.punktā norādīto projekta īstenošanas ilgumu, kā arī 1.1.punktā norādīto.</a:t>
            </a:r>
          </a:p>
          <a:p>
            <a:pPr marL="0" indent="0">
              <a:buNone/>
            </a:pPr>
            <a:r>
              <a:rPr lang="lv-LV" sz="1400" dirty="0" smtClean="0">
                <a:solidFill>
                  <a:srgbClr val="1F497D"/>
                </a:solidFill>
                <a:latin typeface="Arial" panose="020B0604020202020204" pitchFamily="34" charset="0"/>
                <a:cs typeface="Arial" panose="020B0604020202020204" pitchFamily="34" charset="0"/>
              </a:rPr>
              <a:t>!!! </a:t>
            </a:r>
            <a:r>
              <a:rPr lang="lv-LV" sz="1400" dirty="0">
                <a:solidFill>
                  <a:srgbClr val="1F497D"/>
                </a:solidFill>
                <a:latin typeface="Arial" panose="020B0604020202020204" pitchFamily="34" charset="0"/>
                <a:cs typeface="Arial" panose="020B0604020202020204" pitchFamily="34" charset="0"/>
              </a:rPr>
              <a:t>Atbilstoši MK noteikumu 40.punktam maksimālais projekta īstenošanas gala termiņš ir 2018.gada 31.decembris</a:t>
            </a:r>
            <a:r>
              <a:rPr lang="lv-LV" sz="1400" dirty="0" smtClean="0">
                <a:solidFill>
                  <a:srgbClr val="1F497D"/>
                </a:solidFill>
                <a:latin typeface="Arial" panose="020B0604020202020204" pitchFamily="34" charset="0"/>
                <a:cs typeface="Arial" panose="020B0604020202020204" pitchFamily="34" charset="0"/>
              </a:rPr>
              <a:t>.</a:t>
            </a:r>
          </a:p>
          <a:p>
            <a:pPr marL="0" indent="0">
              <a:buNone/>
            </a:pPr>
            <a:r>
              <a:rPr lang="lv-LV" sz="1400" dirty="0" smtClean="0">
                <a:solidFill>
                  <a:srgbClr val="1F497D"/>
                </a:solidFill>
                <a:latin typeface="Arial" panose="020B0604020202020204" pitchFamily="34" charset="0"/>
                <a:cs typeface="Arial" panose="020B0604020202020204" pitchFamily="34" charset="0"/>
              </a:rPr>
              <a:t>Saskaņā </a:t>
            </a:r>
            <a:r>
              <a:rPr lang="lv-LV" sz="1400" dirty="0">
                <a:solidFill>
                  <a:srgbClr val="1F497D"/>
                </a:solidFill>
                <a:latin typeface="Arial" panose="020B0604020202020204" pitchFamily="34" charset="0"/>
                <a:cs typeface="Arial" panose="020B0604020202020204" pitchFamily="34" charset="0"/>
              </a:rPr>
              <a:t>ar MK noteikumu 35.punktu projekta izmaksas attiecināmas no 2016.gada 10.augusta, izņemot MK noteikumu </a:t>
            </a:r>
            <a:r>
              <a:rPr lang="lv-LV" sz="1400" dirty="0" smtClean="0">
                <a:solidFill>
                  <a:srgbClr val="1F497D"/>
                </a:solidFill>
                <a:latin typeface="Arial" panose="020B0604020202020204" pitchFamily="34" charset="0"/>
                <a:cs typeface="Arial" panose="020B0604020202020204" pitchFamily="34" charset="0"/>
              </a:rPr>
              <a:t>28.1.apakšpunktā (būvniecības ieceres dokumentācija un būvprojekta sagatavošanas un ar to saistītās normatīvajos aktos paredzētās būvekspertīzes izmaksas) </a:t>
            </a:r>
            <a:r>
              <a:rPr lang="lv-LV" sz="1400" dirty="0">
                <a:solidFill>
                  <a:srgbClr val="1F497D"/>
                </a:solidFill>
                <a:latin typeface="Arial" panose="020B0604020202020204" pitchFamily="34" charset="0"/>
                <a:cs typeface="Arial" panose="020B0604020202020204" pitchFamily="34" charset="0"/>
              </a:rPr>
              <a:t>minētās izmaksas, kas ir attiecināmas, ja tās veiktas pēc 2016.gada 1.janvāra. Projektā paredzēto darbību īstenošanu var uzsākt pirms vienošanās par Eiropas Savienības fonda projekta īstenošanu </a:t>
            </a:r>
            <a:r>
              <a:rPr lang="lv-LV" sz="1400" dirty="0" smtClean="0">
                <a:solidFill>
                  <a:srgbClr val="1F497D"/>
                </a:solidFill>
                <a:latin typeface="Arial" panose="020B0604020202020204" pitchFamily="34" charset="0"/>
                <a:cs typeface="Arial" panose="020B0604020202020204" pitchFamily="34" charset="0"/>
              </a:rPr>
              <a:t>noslēgšanas</a:t>
            </a:r>
            <a:r>
              <a:rPr lang="lv-LV" sz="1400" dirty="0">
                <a:solidFill>
                  <a:srgbClr val="1F497D"/>
                </a:solidFill>
                <a:latin typeface="Arial" panose="020B0604020202020204" pitchFamily="34" charset="0"/>
                <a:cs typeface="Arial" panose="020B0604020202020204" pitchFamily="34" charset="0"/>
              </a:rPr>
              <a:t>.</a:t>
            </a:r>
            <a:endParaRPr lang="lv-LV" sz="1400" dirty="0">
              <a:solidFill>
                <a:srgbClr val="1F497D"/>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444815" y="1361651"/>
            <a:ext cx="8465963" cy="3003453"/>
          </a:xfrm>
          <a:prstGeom prst="rect">
            <a:avLst/>
          </a:prstGeom>
        </p:spPr>
      </p:pic>
    </p:spTree>
    <p:extLst>
      <p:ext uri="{BB962C8B-B14F-4D97-AF65-F5344CB8AC3E}">
        <p14:creationId xmlns:p14="http://schemas.microsoft.com/office/powerpoint/2010/main" val="4218699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720499" y="1957799"/>
            <a:ext cx="7772400" cy="3649530"/>
          </a:xfrm>
        </p:spPr>
        <p:txBody>
          <a:bodyPr>
            <a:normAutofit/>
          </a:bodyPr>
          <a:lstStyle/>
          <a:p>
            <a:pPr marL="609600" indent="-609600" algn="l">
              <a:lnSpc>
                <a:spcPct val="90000"/>
              </a:lnSpc>
              <a:spcBef>
                <a:spcPts val="600"/>
              </a:spcBef>
              <a:buAutoNum type="arabicPeriod"/>
            </a:pPr>
            <a:r>
              <a:rPr lang="lv-LV" sz="2400" dirty="0">
                <a:solidFill>
                  <a:schemeClr val="tx2"/>
                </a:solidFill>
                <a:latin typeface="Arial" panose="020B0604020202020204" pitchFamily="34" charset="0"/>
                <a:ea typeface="Tahoma" panose="020B0604030504040204" pitchFamily="34" charset="0"/>
                <a:cs typeface="Arial" panose="020B0604020202020204" pitchFamily="34" charset="0"/>
              </a:rPr>
              <a:t>Normatīvais regulējums.</a:t>
            </a:r>
          </a:p>
          <a:p>
            <a:pPr marL="609600" indent="-609600" algn="l">
              <a:lnSpc>
                <a:spcPct val="90000"/>
              </a:lnSpc>
              <a:spcBef>
                <a:spcPts val="600"/>
              </a:spcBef>
              <a:buAutoNum type="arabicPeriod"/>
            </a:pPr>
            <a:r>
              <a:rPr lang="lv-LV" sz="2400" dirty="0">
                <a:solidFill>
                  <a:schemeClr val="tx2"/>
                </a:solidFill>
                <a:latin typeface="Arial" panose="020B0604020202020204" pitchFamily="34" charset="0"/>
                <a:ea typeface="Tahoma" panose="020B0604030504040204" pitchFamily="34" charset="0"/>
                <a:cs typeface="Arial" panose="020B0604020202020204" pitchFamily="34" charset="0"/>
              </a:rPr>
              <a:t>Specifiskā atbalsta mērķa pasākums.</a:t>
            </a:r>
          </a:p>
          <a:p>
            <a:pPr marL="609600" indent="-609600" algn="l">
              <a:lnSpc>
                <a:spcPct val="90000"/>
              </a:lnSpc>
              <a:spcBef>
                <a:spcPts val="600"/>
              </a:spcBef>
              <a:buAutoNum type="arabicPeriod"/>
            </a:pPr>
            <a:r>
              <a:rPr lang="lv-LV" sz="2400" b="1" dirty="0">
                <a:solidFill>
                  <a:schemeClr val="tx2"/>
                </a:solidFill>
                <a:latin typeface="Arial" panose="020B0604020202020204" pitchFamily="34" charset="0"/>
                <a:ea typeface="Tahoma" panose="020B0604030504040204" pitchFamily="34" charset="0"/>
                <a:cs typeface="Arial" panose="020B0604020202020204" pitchFamily="34" charset="0"/>
              </a:rPr>
              <a:t>Sagatavošanās darbi pirms projekta iesnieguma iesniegšanas.</a:t>
            </a:r>
          </a:p>
          <a:p>
            <a:pPr marL="609600" indent="-609600" algn="l">
              <a:lnSpc>
                <a:spcPct val="90000"/>
              </a:lnSpc>
              <a:spcBef>
                <a:spcPts val="600"/>
              </a:spcBef>
              <a:buAutoNum type="arabicPeriod"/>
            </a:pPr>
            <a:r>
              <a:rPr lang="lv-LV" sz="2400" dirty="0">
                <a:solidFill>
                  <a:schemeClr val="tx2"/>
                </a:solidFill>
                <a:latin typeface="Arial" panose="020B0604020202020204" pitchFamily="34" charset="0"/>
                <a:ea typeface="Tahoma" panose="020B0604030504040204" pitchFamily="34" charset="0"/>
                <a:cs typeface="Arial" panose="020B0604020202020204" pitchFamily="34" charset="0"/>
              </a:rPr>
              <a:t>Veidlapas aizpildīšana KP VIS.</a:t>
            </a:r>
          </a:p>
          <a:p>
            <a:pPr marL="609600" indent="-609600" algn="l">
              <a:lnSpc>
                <a:spcPct val="90000"/>
              </a:lnSpc>
              <a:spcBef>
                <a:spcPts val="600"/>
              </a:spcBef>
              <a:buFont typeface="Arial" pitchFamily="34" charset="0"/>
              <a:buAutoNum type="arabicPeriod"/>
            </a:pPr>
            <a:r>
              <a:rPr lang="lv-LV" sz="2400" dirty="0">
                <a:solidFill>
                  <a:schemeClr val="tx2"/>
                </a:solidFill>
                <a:latin typeface="Arial" panose="020B0604020202020204" pitchFamily="34" charset="0"/>
                <a:ea typeface="Tahoma" panose="020B0604030504040204" pitchFamily="34" charset="0"/>
                <a:cs typeface="Arial" panose="020B0604020202020204" pitchFamily="34" charset="0"/>
              </a:rPr>
              <a:t>Biežāk konstatētās </a:t>
            </a:r>
            <a:r>
              <a:rPr lang="lv-LV" sz="2400" dirty="0" smtClean="0">
                <a:solidFill>
                  <a:schemeClr val="tx2"/>
                </a:solidFill>
                <a:latin typeface="Arial" panose="020B0604020202020204" pitchFamily="34" charset="0"/>
                <a:ea typeface="Tahoma" panose="020B0604030504040204" pitchFamily="34" charset="0"/>
                <a:cs typeface="Arial" panose="020B0604020202020204" pitchFamily="34" charset="0"/>
              </a:rPr>
              <a:t>neatbilstības.</a:t>
            </a:r>
            <a:endParaRPr lang="lv-LV" sz="2400" dirty="0">
              <a:solidFill>
                <a:schemeClr val="tx2"/>
              </a:solidFill>
              <a:latin typeface="Arial" panose="020B0604020202020204" pitchFamily="34" charset="0"/>
              <a:ea typeface="Tahoma" panose="020B0604030504040204" pitchFamily="34" charset="0"/>
              <a:cs typeface="Arial" panose="020B0604020202020204" pitchFamily="34" charset="0"/>
            </a:endParaRPr>
          </a:p>
          <a:p>
            <a:pPr marL="609600" indent="-609600" algn="l">
              <a:lnSpc>
                <a:spcPct val="90000"/>
              </a:lnSpc>
              <a:spcBef>
                <a:spcPts val="600"/>
              </a:spcBef>
              <a:buAutoNum type="arabicPeriod"/>
            </a:pPr>
            <a:r>
              <a:rPr lang="lv-LV" sz="2400" dirty="0">
                <a:solidFill>
                  <a:schemeClr val="tx2"/>
                </a:solidFill>
                <a:latin typeface="Arial" panose="020B0604020202020204" pitchFamily="34" charset="0"/>
                <a:ea typeface="Tahoma" panose="020B0604030504040204" pitchFamily="34" charset="0"/>
                <a:cs typeface="Arial" panose="020B0604020202020204" pitchFamily="34" charset="0"/>
              </a:rPr>
              <a:t>Jautājumi un diskusijas.</a:t>
            </a:r>
          </a:p>
        </p:txBody>
      </p:sp>
      <p:sp>
        <p:nvSpPr>
          <p:cNvPr id="7" name="Slide Number Placeholder 11"/>
          <p:cNvSpPr>
            <a:spLocks noGrp="1"/>
          </p:cNvSpPr>
          <p:nvPr>
            <p:ph type="sldNum" sz="quarter" idx="12"/>
          </p:nvPr>
        </p:nvSpPr>
        <p:spPr>
          <a:xfrm>
            <a:off x="6858000" y="6356369"/>
            <a:ext cx="1905000" cy="365123"/>
          </a:xfrm>
        </p:spPr>
        <p:txBody>
          <a:bodyPr/>
          <a:lstStyle/>
          <a:p>
            <a:fld id="{B6F15528-21DE-4FAA-801E-634DDDAF4B2B}" type="slidenum">
              <a:rPr lang="en-US" sz="1000" smtClean="0">
                <a:solidFill>
                  <a:schemeClr val="bg1">
                    <a:lumMod val="50000"/>
                  </a:schemeClr>
                </a:solidFill>
                <a:latin typeface="Arial" panose="020B0604020202020204" pitchFamily="34" charset="0"/>
                <a:cs typeface="Arial" panose="020B0604020202020204" pitchFamily="34" charset="0"/>
              </a:rPr>
              <a:pPr/>
              <a:t>2</a:t>
            </a:fld>
            <a:endParaRPr lang="en-US" sz="1000" dirty="0">
              <a:solidFill>
                <a:schemeClr val="bg1">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340" y="0"/>
            <a:ext cx="1761743" cy="1957799"/>
          </a:xfrm>
          <a:prstGeom prst="rect">
            <a:avLst/>
          </a:prstGeom>
        </p:spPr>
      </p:pic>
      <p:sp>
        <p:nvSpPr>
          <p:cNvPr id="4" name="Title 3"/>
          <p:cNvSpPr>
            <a:spLocks noGrp="1"/>
          </p:cNvSpPr>
          <p:nvPr>
            <p:ph type="ctrTitle"/>
          </p:nvPr>
        </p:nvSpPr>
        <p:spPr>
          <a:xfrm>
            <a:off x="2286000" y="685800"/>
            <a:ext cx="6324600" cy="954911"/>
          </a:xfrm>
        </p:spPr>
        <p:txBody>
          <a:bodyPr anchor="b">
            <a:noAutofit/>
          </a:bodyPr>
          <a:lstStyle/>
          <a:p>
            <a:pPr algn="l"/>
            <a:r>
              <a:rPr lang="lv-LV" sz="3200" b="1" dirty="0">
                <a:solidFill>
                  <a:schemeClr val="tx2"/>
                </a:solidFill>
                <a:latin typeface="Arial" panose="020B0604020202020204" pitchFamily="34" charset="0"/>
                <a:ea typeface="Tahoma" panose="020B0604030504040204" pitchFamily="34" charset="0"/>
                <a:cs typeface="Arial" panose="020B0604020202020204" pitchFamily="34" charset="0"/>
              </a:rPr>
              <a:t>Prezentācijas saturs</a:t>
            </a:r>
            <a:endParaRPr lang="en-US" sz="3200" b="1" dirty="0">
              <a:solidFill>
                <a:schemeClr val="tx2"/>
              </a:solidFill>
              <a:latin typeface="Arial" panose="020B0604020202020204" pitchFamily="34" charset="0"/>
              <a:ea typeface="Tahoma" panose="020B0604030504040204" pitchFamily="34" charset="0"/>
              <a:cs typeface="Arial" panose="020B0604020202020204" pitchFamily="34" charset="0"/>
            </a:endParaRPr>
          </a:p>
        </p:txBody>
      </p:sp>
      <p:pic>
        <p:nvPicPr>
          <p:cNvPr id="8" name="Picture 7" descr="C:\Users\cf-zalan\Desktop\2015\Jūnijs\Procedūras palaišanai PIMPOG\S.1.1\Precizētie Agijas faili mani\Saskanotie ar INgu un Aigaru\LV_ID_EU_logo_ansamblis_ERAF_RGB.png"/>
          <p:cNvPicPr/>
          <p:nvPr/>
        </p:nvPicPr>
        <p:blipFill>
          <a:blip r:embed="rId4">
            <a:extLst>
              <a:ext uri="{28A0092B-C50C-407E-A947-70E740481C1C}">
                <a14:useLocalDpi xmlns:a14="http://schemas.microsoft.com/office/drawing/2010/main" val="0"/>
              </a:ext>
            </a:extLst>
          </a:blip>
          <a:srcRect/>
          <a:stretch>
            <a:fillRect/>
          </a:stretch>
        </p:blipFill>
        <p:spPr bwMode="auto">
          <a:xfrm>
            <a:off x="4028403" y="5229200"/>
            <a:ext cx="4464496" cy="889515"/>
          </a:xfrm>
          <a:prstGeom prst="rect">
            <a:avLst/>
          </a:prstGeom>
          <a:noFill/>
          <a:ln>
            <a:noFill/>
          </a:ln>
        </p:spPr>
      </p:pic>
    </p:spTree>
    <p:extLst>
      <p:ext uri="{BB962C8B-B14F-4D97-AF65-F5344CB8AC3E}">
        <p14:creationId xmlns:p14="http://schemas.microsoft.com/office/powerpoint/2010/main" val="1607411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810" y="0"/>
            <a:ext cx="1596087" cy="1772816"/>
          </a:xfrm>
          <a:prstGeom prst="rect">
            <a:avLst/>
          </a:prstGeom>
        </p:spPr>
      </p:pic>
      <p:sp>
        <p:nvSpPr>
          <p:cNvPr id="2" name="Title 1"/>
          <p:cNvSpPr>
            <a:spLocks noGrp="1"/>
          </p:cNvSpPr>
          <p:nvPr>
            <p:ph type="title"/>
          </p:nvPr>
        </p:nvSpPr>
        <p:spPr>
          <a:xfrm>
            <a:off x="1619672" y="274643"/>
            <a:ext cx="7200800" cy="1143000"/>
          </a:xfrm>
        </p:spPr>
        <p:txBody>
          <a:bodyPr>
            <a:normAutofit/>
          </a:bodyPr>
          <a:lstStyle/>
          <a:p>
            <a:pPr algn="l"/>
            <a:r>
              <a:rPr lang="lv-LV" sz="3000" b="1" dirty="0">
                <a:solidFill>
                  <a:schemeClr val="tx2"/>
                </a:solidFill>
                <a:latin typeface="Arial" panose="020B0604020202020204" pitchFamily="34" charset="0"/>
                <a:cs typeface="Arial" panose="020B0604020202020204" pitchFamily="34" charset="0"/>
              </a:rPr>
              <a:t>Projekta iesnieguma aizpildīšana (IX)</a:t>
            </a:r>
            <a:endParaRPr lang="lv-LV" sz="3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
        <p:nvSpPr>
          <p:cNvPr id="3" name="Satura vietturis 2"/>
          <p:cNvSpPr>
            <a:spLocks noGrp="1"/>
          </p:cNvSpPr>
          <p:nvPr>
            <p:ph idx="1"/>
          </p:nvPr>
        </p:nvSpPr>
        <p:spPr>
          <a:xfrm>
            <a:off x="423186" y="1790901"/>
            <a:ext cx="8263614" cy="4335272"/>
          </a:xfrm>
        </p:spPr>
        <p:txBody>
          <a:bodyPr>
            <a:normAutofit lnSpcReduction="10000"/>
          </a:bodyPr>
          <a:lstStyle/>
          <a:p>
            <a:pPr marL="0" indent="0">
              <a:buNone/>
            </a:pPr>
            <a:endParaRPr lang="lv-LV" sz="2000" dirty="0">
              <a:solidFill>
                <a:srgbClr val="1F497D"/>
              </a:solidFill>
              <a:latin typeface="Arial" panose="020B0604020202020204" pitchFamily="34" charset="0"/>
              <a:cs typeface="Arial" panose="020B0604020202020204" pitchFamily="34" charset="0"/>
            </a:endParaRPr>
          </a:p>
          <a:p>
            <a:pPr marL="0" indent="0">
              <a:buNone/>
            </a:pPr>
            <a:endParaRPr lang="lv-LV" sz="2000" dirty="0">
              <a:solidFill>
                <a:srgbClr val="1F497D"/>
              </a:solidFill>
              <a:latin typeface="Arial" panose="020B0604020202020204" pitchFamily="34" charset="0"/>
              <a:cs typeface="Arial" panose="020B0604020202020204" pitchFamily="34" charset="0"/>
            </a:endParaRPr>
          </a:p>
          <a:p>
            <a:pPr marL="0" indent="0">
              <a:buNone/>
            </a:pPr>
            <a:endParaRPr lang="lv-LV" sz="2000" dirty="0">
              <a:solidFill>
                <a:srgbClr val="1F497D"/>
              </a:solidFill>
              <a:latin typeface="Arial" panose="020B0604020202020204" pitchFamily="34" charset="0"/>
              <a:cs typeface="Arial" panose="020B0604020202020204" pitchFamily="34" charset="0"/>
            </a:endParaRPr>
          </a:p>
          <a:p>
            <a:pPr marL="0" indent="0">
              <a:buNone/>
            </a:pPr>
            <a:endParaRPr lang="lv-LV" sz="2000" dirty="0">
              <a:solidFill>
                <a:srgbClr val="1F497D"/>
              </a:solidFill>
              <a:latin typeface="Arial" panose="020B0604020202020204" pitchFamily="34" charset="0"/>
              <a:cs typeface="Arial" panose="020B0604020202020204" pitchFamily="34" charset="0"/>
            </a:endParaRPr>
          </a:p>
          <a:p>
            <a:pPr marL="0" indent="0">
              <a:buNone/>
            </a:pPr>
            <a:endParaRPr lang="lv-LV" sz="2000" dirty="0">
              <a:solidFill>
                <a:srgbClr val="1F497D"/>
              </a:solidFill>
              <a:latin typeface="Arial" panose="020B0604020202020204" pitchFamily="34" charset="0"/>
              <a:cs typeface="Arial" panose="020B0604020202020204" pitchFamily="34" charset="0"/>
            </a:endParaRPr>
          </a:p>
          <a:p>
            <a:pPr marL="0" indent="0">
              <a:buNone/>
            </a:pPr>
            <a:endParaRPr lang="lv-LV" sz="2000" dirty="0">
              <a:solidFill>
                <a:srgbClr val="1F497D"/>
              </a:solidFill>
              <a:latin typeface="Arial" panose="020B0604020202020204" pitchFamily="34" charset="0"/>
              <a:cs typeface="Arial" panose="020B0604020202020204" pitchFamily="34" charset="0"/>
            </a:endParaRPr>
          </a:p>
          <a:p>
            <a:pPr marL="0" indent="0">
              <a:buNone/>
            </a:pPr>
            <a:endParaRPr lang="lv-LV" sz="2000" dirty="0">
              <a:solidFill>
                <a:srgbClr val="1F497D"/>
              </a:solidFill>
              <a:latin typeface="Arial" panose="020B0604020202020204" pitchFamily="34" charset="0"/>
              <a:cs typeface="Arial" panose="020B0604020202020204" pitchFamily="34" charset="0"/>
            </a:endParaRPr>
          </a:p>
          <a:p>
            <a:pPr marL="0" indent="0">
              <a:buNone/>
            </a:pPr>
            <a:endParaRPr lang="lv-LV" sz="2000" dirty="0">
              <a:solidFill>
                <a:srgbClr val="1F497D"/>
              </a:solidFill>
              <a:latin typeface="Arial" panose="020B0604020202020204" pitchFamily="34" charset="0"/>
              <a:cs typeface="Arial" panose="020B0604020202020204" pitchFamily="34" charset="0"/>
            </a:endParaRPr>
          </a:p>
          <a:p>
            <a:pPr marL="0" indent="0">
              <a:buNone/>
            </a:pPr>
            <a:endParaRPr lang="lv-LV" sz="2000" dirty="0">
              <a:solidFill>
                <a:srgbClr val="1F497D"/>
              </a:solidFill>
              <a:latin typeface="Arial" panose="020B0604020202020204" pitchFamily="34" charset="0"/>
              <a:cs typeface="Arial" panose="020B0604020202020204" pitchFamily="34" charset="0"/>
            </a:endParaRPr>
          </a:p>
          <a:p>
            <a:pPr marL="0" indent="0">
              <a:buNone/>
            </a:pPr>
            <a:r>
              <a:rPr lang="lv-LV" sz="2000" dirty="0">
                <a:solidFill>
                  <a:srgbClr val="1F497D"/>
                </a:solidFill>
                <a:latin typeface="Arial" panose="020B0604020202020204" pitchFamily="34" charset="0"/>
                <a:cs typeface="Arial" panose="020B0604020202020204" pitchFamily="34" charset="0"/>
              </a:rPr>
              <a:t>Projekta kopējās attiecināmās un neattiecināmās izmaksas kolonnā “Summa” atbilst 3.pielikumā “Projekta budžeta kopsavilkums” ailē “Kopsumma” norādītajām kopējām attiecināmajām un neattiecināmajām izmaksām.</a:t>
            </a:r>
          </a:p>
        </p:txBody>
      </p:sp>
      <p:pic>
        <p:nvPicPr>
          <p:cNvPr id="6" name="Attēls 5"/>
          <p:cNvPicPr>
            <a:picLocks noChangeAspect="1"/>
          </p:cNvPicPr>
          <p:nvPr/>
        </p:nvPicPr>
        <p:blipFill>
          <a:blip r:embed="rId3"/>
          <a:stretch>
            <a:fillRect/>
          </a:stretch>
        </p:blipFill>
        <p:spPr>
          <a:xfrm>
            <a:off x="423186" y="1399558"/>
            <a:ext cx="4940902" cy="3366129"/>
          </a:xfrm>
          <a:prstGeom prst="rect">
            <a:avLst/>
          </a:prstGeom>
        </p:spPr>
      </p:pic>
      <p:sp>
        <p:nvSpPr>
          <p:cNvPr id="7" name="TextBox 6"/>
          <p:cNvSpPr txBox="1"/>
          <p:nvPr/>
        </p:nvSpPr>
        <p:spPr>
          <a:xfrm>
            <a:off x="5364088" y="1417643"/>
            <a:ext cx="3456384" cy="3093154"/>
          </a:xfrm>
          <a:prstGeom prst="rect">
            <a:avLst/>
          </a:prstGeom>
          <a:noFill/>
        </p:spPr>
        <p:txBody>
          <a:bodyPr wrap="square" rtlCol="0">
            <a:spAutoFit/>
          </a:bodyPr>
          <a:lstStyle/>
          <a:p>
            <a:pPr marL="285750" indent="-285750">
              <a:buFont typeface="Arial" panose="020B0604020202020204" pitchFamily="34" charset="0"/>
              <a:buChar char="•"/>
            </a:pPr>
            <a:r>
              <a:rPr lang="lv-LV" sz="1500" dirty="0">
                <a:solidFill>
                  <a:srgbClr val="1F497D"/>
                </a:solidFill>
                <a:latin typeface="Arial" panose="020B0604020202020204" pitchFamily="34" charset="0"/>
                <a:cs typeface="Arial" panose="020B0604020202020204" pitchFamily="34" charset="0"/>
              </a:rPr>
              <a:t>Maksimālais ERAF finansējums vienam projektam – 500 000 </a:t>
            </a:r>
            <a:r>
              <a:rPr lang="lv-LV" sz="1500" dirty="0" err="1">
                <a:solidFill>
                  <a:srgbClr val="1F497D"/>
                </a:solidFill>
                <a:latin typeface="Arial" panose="020B0604020202020204" pitchFamily="34" charset="0"/>
                <a:cs typeface="Arial" panose="020B0604020202020204" pitchFamily="34" charset="0"/>
              </a:rPr>
              <a:t>euro</a:t>
            </a:r>
            <a:r>
              <a:rPr lang="lv-LV" sz="1500" dirty="0">
                <a:solidFill>
                  <a:srgbClr val="1F497D"/>
                </a:solidFill>
                <a:latin typeface="Arial" panose="020B0604020202020204" pitchFamily="34" charset="0"/>
                <a:cs typeface="Arial" panose="020B0604020202020204" pitchFamily="34" charset="0"/>
              </a:rPr>
              <a:t>, vienlaikus nepārsniedzot 1 300 </a:t>
            </a:r>
            <a:r>
              <a:rPr lang="lv-LV" sz="1500" dirty="0" err="1">
                <a:solidFill>
                  <a:srgbClr val="1F497D"/>
                </a:solidFill>
                <a:latin typeface="Arial" panose="020B0604020202020204" pitchFamily="34" charset="0"/>
                <a:cs typeface="Arial" panose="020B0604020202020204" pitchFamily="34" charset="0"/>
              </a:rPr>
              <a:t>euro</a:t>
            </a:r>
            <a:r>
              <a:rPr lang="lv-LV" sz="1500" dirty="0">
                <a:solidFill>
                  <a:srgbClr val="1F497D"/>
                </a:solidFill>
                <a:latin typeface="Arial" panose="020B0604020202020204" pitchFamily="34" charset="0"/>
                <a:cs typeface="Arial" panose="020B0604020202020204" pitchFamily="34" charset="0"/>
              </a:rPr>
              <a:t> izmaksas uz vienu hektāru labvēlīgi ietekmētas biotopu platības;</a:t>
            </a:r>
          </a:p>
          <a:p>
            <a:pPr marL="285750" indent="-285750">
              <a:buFont typeface="Arial" panose="020B0604020202020204" pitchFamily="34" charset="0"/>
              <a:buChar char="•"/>
            </a:pPr>
            <a:r>
              <a:rPr lang="lv-LV" sz="1500" dirty="0">
                <a:solidFill>
                  <a:srgbClr val="1F497D"/>
                </a:solidFill>
                <a:latin typeface="Arial" panose="020B0604020202020204" pitchFamily="34" charset="0"/>
                <a:cs typeface="Arial" panose="020B0604020202020204" pitchFamily="34" charset="0"/>
              </a:rPr>
              <a:t>ERAF finansējums nevar pārsniegt 85% no projektam plānotā kopējā attiecināmā finansējuma un tam </a:t>
            </a:r>
            <a:r>
              <a:rPr lang="lv-LV" sz="1500" dirty="0" err="1">
                <a:solidFill>
                  <a:srgbClr val="1F497D"/>
                </a:solidFill>
                <a:latin typeface="Arial" panose="020B0604020202020204" pitchFamily="34" charset="0"/>
                <a:cs typeface="Arial" panose="020B0604020202020204" pitchFamily="34" charset="0"/>
              </a:rPr>
              <a:t>jābūts</a:t>
            </a:r>
            <a:r>
              <a:rPr lang="lv-LV" sz="1500" dirty="0">
                <a:solidFill>
                  <a:srgbClr val="1F497D"/>
                </a:solidFill>
                <a:latin typeface="Arial" panose="020B0604020202020204" pitchFamily="34" charset="0"/>
                <a:cs typeface="Arial" panose="020B0604020202020204" pitchFamily="34" charset="0"/>
              </a:rPr>
              <a:t> atbilstošam izmaksu un ieguvumu analīzē aprēķinātajai likmei (attiecināms, ja projekts ir ienākumus gūstošs)</a:t>
            </a:r>
          </a:p>
        </p:txBody>
      </p:sp>
    </p:spTree>
    <p:extLst>
      <p:ext uri="{BB962C8B-B14F-4D97-AF65-F5344CB8AC3E}">
        <p14:creationId xmlns:p14="http://schemas.microsoft.com/office/powerpoint/2010/main" val="3990093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810" y="0"/>
            <a:ext cx="1596087" cy="1772816"/>
          </a:xfrm>
          <a:prstGeom prst="rect">
            <a:avLst/>
          </a:prstGeom>
        </p:spPr>
      </p:pic>
      <p:sp>
        <p:nvSpPr>
          <p:cNvPr id="2" name="Title 1"/>
          <p:cNvSpPr>
            <a:spLocks noGrp="1"/>
          </p:cNvSpPr>
          <p:nvPr>
            <p:ph type="title"/>
          </p:nvPr>
        </p:nvSpPr>
        <p:spPr>
          <a:xfrm>
            <a:off x="1619672" y="274643"/>
            <a:ext cx="7200800" cy="1143000"/>
          </a:xfrm>
        </p:spPr>
        <p:txBody>
          <a:bodyPr>
            <a:normAutofit/>
          </a:bodyPr>
          <a:lstStyle/>
          <a:p>
            <a:pPr algn="l"/>
            <a:r>
              <a:rPr lang="lv-LV" sz="3000" b="1" dirty="0">
                <a:solidFill>
                  <a:schemeClr val="tx2"/>
                </a:solidFill>
                <a:latin typeface="Arial" panose="020B0604020202020204" pitchFamily="34" charset="0"/>
                <a:cs typeface="Arial" panose="020B0604020202020204" pitchFamily="34" charset="0"/>
              </a:rPr>
              <a:t>Projekta iesnieguma aizpildīšana (X)</a:t>
            </a:r>
            <a:endParaRPr lang="lv-LV" sz="3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
        <p:nvSpPr>
          <p:cNvPr id="3" name="Satura vietturis 2"/>
          <p:cNvSpPr>
            <a:spLocks noGrp="1"/>
          </p:cNvSpPr>
          <p:nvPr>
            <p:ph idx="1"/>
          </p:nvPr>
        </p:nvSpPr>
        <p:spPr>
          <a:xfrm>
            <a:off x="457200" y="2492896"/>
            <a:ext cx="8229600" cy="4525965"/>
          </a:xfrm>
        </p:spPr>
        <p:txBody>
          <a:bodyPr>
            <a:normAutofit fontScale="92500" lnSpcReduction="20000"/>
          </a:bodyPr>
          <a:lstStyle/>
          <a:p>
            <a:pPr marL="0" indent="0">
              <a:buNone/>
            </a:pPr>
            <a:endParaRPr lang="lv-LV" sz="2000" dirty="0">
              <a:solidFill>
                <a:srgbClr val="1F497D"/>
              </a:solidFill>
              <a:latin typeface="Arial" panose="020B0604020202020204" pitchFamily="34" charset="0"/>
              <a:cs typeface="Arial" panose="020B0604020202020204" pitchFamily="34" charset="0"/>
            </a:endParaRPr>
          </a:p>
          <a:p>
            <a:pPr marL="0" indent="0">
              <a:buNone/>
            </a:pPr>
            <a:endParaRPr lang="lv-LV" sz="2000" dirty="0">
              <a:solidFill>
                <a:srgbClr val="1F497D"/>
              </a:solidFill>
              <a:latin typeface="Arial" panose="020B0604020202020204" pitchFamily="34" charset="0"/>
              <a:cs typeface="Arial" panose="020B0604020202020204" pitchFamily="34" charset="0"/>
            </a:endParaRPr>
          </a:p>
          <a:p>
            <a:pPr marL="0" indent="0">
              <a:buNone/>
            </a:pPr>
            <a:endParaRPr lang="lv-LV" sz="2000" dirty="0">
              <a:solidFill>
                <a:srgbClr val="1F497D"/>
              </a:solidFill>
              <a:latin typeface="Arial" panose="020B0604020202020204" pitchFamily="34" charset="0"/>
              <a:cs typeface="Arial" panose="020B0604020202020204" pitchFamily="34" charset="0"/>
            </a:endParaRPr>
          </a:p>
          <a:p>
            <a:pPr marL="0" indent="0">
              <a:buNone/>
            </a:pPr>
            <a:endParaRPr lang="lv-LV" sz="2000" dirty="0">
              <a:solidFill>
                <a:srgbClr val="1F497D"/>
              </a:solidFill>
              <a:latin typeface="Arial" panose="020B0604020202020204" pitchFamily="34" charset="0"/>
              <a:cs typeface="Arial" panose="020B0604020202020204" pitchFamily="34" charset="0"/>
            </a:endParaRPr>
          </a:p>
          <a:p>
            <a:pPr marL="0" indent="0">
              <a:buNone/>
            </a:pPr>
            <a:endParaRPr lang="lv-LV" sz="2000" dirty="0">
              <a:solidFill>
                <a:srgbClr val="1F497D"/>
              </a:solidFill>
              <a:latin typeface="Arial" panose="020B0604020202020204" pitchFamily="34" charset="0"/>
              <a:cs typeface="Arial" panose="020B0604020202020204" pitchFamily="34" charset="0"/>
            </a:endParaRPr>
          </a:p>
          <a:p>
            <a:pPr marL="0" indent="0">
              <a:buNone/>
            </a:pPr>
            <a:endParaRPr lang="lv-LV" sz="2000" dirty="0">
              <a:solidFill>
                <a:srgbClr val="1F497D"/>
              </a:solidFill>
              <a:latin typeface="Arial" panose="020B0604020202020204" pitchFamily="34" charset="0"/>
              <a:cs typeface="Arial" panose="020B0604020202020204" pitchFamily="34" charset="0"/>
            </a:endParaRPr>
          </a:p>
          <a:p>
            <a:pPr marL="0" indent="0">
              <a:buNone/>
            </a:pPr>
            <a:endParaRPr lang="lv-LV" sz="2000" dirty="0">
              <a:solidFill>
                <a:srgbClr val="1F497D"/>
              </a:solidFill>
              <a:latin typeface="Arial" panose="020B0604020202020204" pitchFamily="34" charset="0"/>
              <a:cs typeface="Arial" panose="020B0604020202020204" pitchFamily="34" charset="0"/>
            </a:endParaRPr>
          </a:p>
          <a:p>
            <a:pPr marL="0" indent="0">
              <a:buNone/>
            </a:pPr>
            <a:endParaRPr lang="lv-LV" sz="2000" dirty="0">
              <a:solidFill>
                <a:srgbClr val="1F497D"/>
              </a:solidFill>
              <a:latin typeface="Arial" panose="020B0604020202020204" pitchFamily="34" charset="0"/>
              <a:cs typeface="Arial" panose="020B0604020202020204" pitchFamily="34" charset="0"/>
            </a:endParaRPr>
          </a:p>
          <a:p>
            <a:pPr marL="0" indent="0">
              <a:buNone/>
            </a:pPr>
            <a:endParaRPr lang="lv-LV" sz="2000" dirty="0">
              <a:solidFill>
                <a:srgbClr val="1F497D"/>
              </a:solidFill>
              <a:latin typeface="Arial" panose="020B0604020202020204" pitchFamily="34" charset="0"/>
              <a:cs typeface="Arial" panose="020B0604020202020204" pitchFamily="34" charset="0"/>
            </a:endParaRPr>
          </a:p>
          <a:p>
            <a:pPr marL="0" indent="0">
              <a:buNone/>
            </a:pPr>
            <a:endParaRPr lang="lv-LV" sz="2000" dirty="0">
              <a:solidFill>
                <a:srgbClr val="1F497D"/>
              </a:solidFill>
              <a:latin typeface="Arial" panose="020B0604020202020204" pitchFamily="34" charset="0"/>
              <a:cs typeface="Arial" panose="020B0604020202020204" pitchFamily="34" charset="0"/>
            </a:endParaRPr>
          </a:p>
          <a:p>
            <a:pPr marL="180975" indent="-180975"/>
            <a:r>
              <a:rPr lang="lv-LV" sz="1400" dirty="0">
                <a:solidFill>
                  <a:srgbClr val="1F497D"/>
                </a:solidFill>
                <a:latin typeface="Arial" panose="020B0604020202020204" pitchFamily="34" charset="0"/>
                <a:cs typeface="Arial" panose="020B0604020202020204" pitchFamily="34" charset="0"/>
              </a:rPr>
              <a:t>Ja nepieciešams izmaksu pozīcijām var definēt apakšlīmeņus.</a:t>
            </a:r>
            <a:endParaRPr lang="lv-LV" sz="2000" dirty="0">
              <a:solidFill>
                <a:srgbClr val="1F497D"/>
              </a:solidFill>
              <a:latin typeface="Arial" panose="020B0604020202020204" pitchFamily="34" charset="0"/>
              <a:cs typeface="Arial" panose="020B0604020202020204" pitchFamily="34" charset="0"/>
            </a:endParaRPr>
          </a:p>
          <a:p>
            <a:pPr marL="180975" indent="-180975"/>
            <a:r>
              <a:rPr lang="lv-LV" sz="1400" dirty="0">
                <a:solidFill>
                  <a:srgbClr val="1F497D"/>
                </a:solidFill>
                <a:latin typeface="Arial" panose="020B0604020202020204" pitchFamily="34" charset="0"/>
                <a:cs typeface="Arial" panose="020B0604020202020204" pitchFamily="34" charset="0"/>
              </a:rPr>
              <a:t>Ja PVN ir atgūstams normatīvo aktu kārtībā, projekta budžeta kopsavilkumā to norāda kā neattiecināmās izmaksas.</a:t>
            </a:r>
          </a:p>
          <a:p>
            <a:pPr marL="180975" indent="-180975"/>
            <a:r>
              <a:rPr lang="lv-LV" sz="1400" dirty="0">
                <a:solidFill>
                  <a:srgbClr val="1F497D"/>
                </a:solidFill>
                <a:latin typeface="Arial" panose="020B0604020202020204" pitchFamily="34" charset="0"/>
                <a:cs typeface="Arial" panose="020B0604020202020204" pitchFamily="34" charset="0"/>
              </a:rPr>
              <a:t>Kolonnā «t.sk. PVN» norāda PVN summu no kolonnā «Kopsumma» norādītajām izmaksām.</a:t>
            </a:r>
          </a:p>
          <a:p>
            <a:pPr marL="180975" indent="-180975"/>
            <a:r>
              <a:rPr lang="lv-LV" sz="1400" dirty="0">
                <a:solidFill>
                  <a:srgbClr val="1F497D"/>
                </a:solidFill>
                <a:latin typeface="Arial" panose="020B0604020202020204" pitchFamily="34" charset="0"/>
                <a:cs typeface="Arial" panose="020B0604020202020204" pitchFamily="34" charset="0"/>
              </a:rPr>
              <a:t>Ja būvniecības izmaksas dalās attiecināmajās un neattiecināmajās izmaksās, proporcionāli būvdarbu izmaksu attiecībai starp attiecināmajām un neattiecināmajām, jāsadala arī pārējās izmaksas, kas saistās ar konkrēto būvniecību.</a:t>
            </a:r>
          </a:p>
        </p:txBody>
      </p:sp>
      <p:pic>
        <p:nvPicPr>
          <p:cNvPr id="6" name="Attēls 5"/>
          <p:cNvPicPr>
            <a:picLocks noChangeAspect="1"/>
          </p:cNvPicPr>
          <p:nvPr/>
        </p:nvPicPr>
        <p:blipFill>
          <a:blip r:embed="rId3"/>
          <a:stretch>
            <a:fillRect/>
          </a:stretch>
        </p:blipFill>
        <p:spPr>
          <a:xfrm>
            <a:off x="228600" y="1417643"/>
            <a:ext cx="8686800" cy="3875649"/>
          </a:xfrm>
          <a:prstGeom prst="rect">
            <a:avLst/>
          </a:prstGeom>
        </p:spPr>
      </p:pic>
    </p:spTree>
    <p:extLst>
      <p:ext uri="{BB962C8B-B14F-4D97-AF65-F5344CB8AC3E}">
        <p14:creationId xmlns:p14="http://schemas.microsoft.com/office/powerpoint/2010/main" val="2244732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810" y="0"/>
            <a:ext cx="1596087" cy="1772816"/>
          </a:xfrm>
          <a:prstGeom prst="rect">
            <a:avLst/>
          </a:prstGeom>
        </p:spPr>
      </p:pic>
      <p:sp>
        <p:nvSpPr>
          <p:cNvPr id="2" name="Title 1"/>
          <p:cNvSpPr>
            <a:spLocks noGrp="1"/>
          </p:cNvSpPr>
          <p:nvPr>
            <p:ph type="title"/>
          </p:nvPr>
        </p:nvSpPr>
        <p:spPr>
          <a:xfrm>
            <a:off x="1619672" y="274643"/>
            <a:ext cx="7200800" cy="1143000"/>
          </a:xfrm>
        </p:spPr>
        <p:txBody>
          <a:bodyPr>
            <a:normAutofit/>
          </a:bodyPr>
          <a:lstStyle/>
          <a:p>
            <a:pPr algn="l"/>
            <a:r>
              <a:rPr lang="lv-LV" sz="3000" b="1" dirty="0">
                <a:solidFill>
                  <a:schemeClr val="tx2"/>
                </a:solidFill>
                <a:latin typeface="Arial" panose="020B0604020202020204" pitchFamily="34" charset="0"/>
                <a:cs typeface="Arial" panose="020B0604020202020204" pitchFamily="34" charset="0"/>
              </a:rPr>
              <a:t>Projekta iesnieguma aizpildīšana (XI)</a:t>
            </a:r>
            <a:endParaRPr lang="lv-LV" sz="3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pic>
        <p:nvPicPr>
          <p:cNvPr id="6" name="Attēls 5"/>
          <p:cNvPicPr>
            <a:picLocks noChangeAspect="1"/>
          </p:cNvPicPr>
          <p:nvPr/>
        </p:nvPicPr>
        <p:blipFill>
          <a:blip r:embed="rId3"/>
          <a:stretch>
            <a:fillRect/>
          </a:stretch>
        </p:blipFill>
        <p:spPr>
          <a:xfrm>
            <a:off x="251520" y="1665126"/>
            <a:ext cx="8671520" cy="3762642"/>
          </a:xfrm>
          <a:prstGeom prst="rect">
            <a:avLst/>
          </a:prstGeom>
        </p:spPr>
      </p:pic>
    </p:spTree>
    <p:extLst>
      <p:ext uri="{BB962C8B-B14F-4D97-AF65-F5344CB8AC3E}">
        <p14:creationId xmlns:p14="http://schemas.microsoft.com/office/powerpoint/2010/main" val="3270493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810" y="0"/>
            <a:ext cx="1596087" cy="1772816"/>
          </a:xfrm>
          <a:prstGeom prst="rect">
            <a:avLst/>
          </a:prstGeom>
        </p:spPr>
      </p:pic>
      <p:sp>
        <p:nvSpPr>
          <p:cNvPr id="2" name="Title 1"/>
          <p:cNvSpPr>
            <a:spLocks noGrp="1"/>
          </p:cNvSpPr>
          <p:nvPr>
            <p:ph type="title"/>
          </p:nvPr>
        </p:nvSpPr>
        <p:spPr>
          <a:xfrm>
            <a:off x="1619672" y="274643"/>
            <a:ext cx="7200800" cy="1143000"/>
          </a:xfrm>
        </p:spPr>
        <p:txBody>
          <a:bodyPr>
            <a:normAutofit/>
          </a:bodyPr>
          <a:lstStyle/>
          <a:p>
            <a:pPr algn="l"/>
            <a:r>
              <a:rPr lang="lv-LV" sz="3000" b="1" dirty="0">
                <a:solidFill>
                  <a:schemeClr val="tx2"/>
                </a:solidFill>
                <a:latin typeface="Arial" panose="020B0604020202020204" pitchFamily="34" charset="0"/>
                <a:cs typeface="Arial" panose="020B0604020202020204" pitchFamily="34" charset="0"/>
              </a:rPr>
              <a:t>Projekta iesnieguma aizpildīšana (XII)</a:t>
            </a:r>
            <a:endParaRPr lang="lv-LV" sz="3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
        <p:nvSpPr>
          <p:cNvPr id="7" name="Content Placeholder 1"/>
          <p:cNvSpPr>
            <a:spLocks noGrp="1"/>
          </p:cNvSpPr>
          <p:nvPr>
            <p:ph idx="1"/>
          </p:nvPr>
        </p:nvSpPr>
        <p:spPr>
          <a:xfrm>
            <a:off x="457200" y="1692286"/>
            <a:ext cx="8229600" cy="4433887"/>
          </a:xfrm>
        </p:spPr>
        <p:txBody>
          <a:bodyPr>
            <a:normAutofit/>
          </a:bodyPr>
          <a:lstStyle/>
          <a:p>
            <a:pPr marL="0" indent="0">
              <a:buNone/>
            </a:pPr>
            <a:r>
              <a:rPr lang="lv-LV" sz="2000" dirty="0">
                <a:solidFill>
                  <a:schemeClr val="tx2"/>
                </a:solidFill>
                <a:latin typeface="Arial" panose="020B0604020202020204" pitchFamily="34" charset="0"/>
                <a:cs typeface="Arial" panose="020B0604020202020204" pitchFamily="34" charset="0"/>
              </a:rPr>
              <a:t>Pēc visas projektu iesnieguma veidlapas aizpildīšanas un informācijas salīdzināšanas visās projekta iesnieguma sadaļās un pievienotajos dokumentos, iesakām aizpildīt</a:t>
            </a:r>
          </a:p>
          <a:p>
            <a:pPr marL="0" indent="0">
              <a:buNone/>
            </a:pPr>
            <a:endParaRPr lang="lv-LV" sz="2000" dirty="0">
              <a:solidFill>
                <a:schemeClr val="tx2"/>
              </a:solidFill>
              <a:latin typeface="Arial" panose="020B0604020202020204" pitchFamily="34" charset="0"/>
              <a:cs typeface="Arial" panose="020B0604020202020204" pitchFamily="34" charset="0"/>
            </a:endParaRPr>
          </a:p>
        </p:txBody>
      </p:sp>
      <p:pic>
        <p:nvPicPr>
          <p:cNvPr id="8" name="Attēls 7"/>
          <p:cNvPicPr>
            <a:picLocks noChangeAspect="1"/>
          </p:cNvPicPr>
          <p:nvPr/>
        </p:nvPicPr>
        <p:blipFill>
          <a:blip r:embed="rId3"/>
          <a:stretch>
            <a:fillRect/>
          </a:stretch>
        </p:blipFill>
        <p:spPr>
          <a:xfrm>
            <a:off x="492489" y="3018043"/>
            <a:ext cx="8190183" cy="2448272"/>
          </a:xfrm>
          <a:prstGeom prst="rect">
            <a:avLst/>
          </a:prstGeom>
        </p:spPr>
      </p:pic>
    </p:spTree>
    <p:extLst>
      <p:ext uri="{BB962C8B-B14F-4D97-AF65-F5344CB8AC3E}">
        <p14:creationId xmlns:p14="http://schemas.microsoft.com/office/powerpoint/2010/main" val="901940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810" y="0"/>
            <a:ext cx="1596087" cy="1772816"/>
          </a:xfrm>
          <a:prstGeom prst="rect">
            <a:avLst/>
          </a:prstGeom>
        </p:spPr>
      </p:pic>
      <p:sp>
        <p:nvSpPr>
          <p:cNvPr id="2" name="Title 1"/>
          <p:cNvSpPr>
            <a:spLocks noGrp="1"/>
          </p:cNvSpPr>
          <p:nvPr>
            <p:ph type="title"/>
          </p:nvPr>
        </p:nvSpPr>
        <p:spPr>
          <a:xfrm>
            <a:off x="1835696" y="274643"/>
            <a:ext cx="6851104" cy="1143000"/>
          </a:xfrm>
        </p:spPr>
        <p:txBody>
          <a:bodyPr>
            <a:normAutofit/>
          </a:bodyPr>
          <a:lstStyle/>
          <a:p>
            <a:pPr algn="l"/>
            <a:r>
              <a:rPr lang="lv-LV" sz="3000" b="1" dirty="0" smtClean="0">
                <a:solidFill>
                  <a:schemeClr val="tx2"/>
                </a:solidFill>
                <a:latin typeface="Arial" panose="020B0604020202020204" pitchFamily="34" charset="0"/>
                <a:cs typeface="Arial" panose="020B0604020202020204" pitchFamily="34" charset="0"/>
              </a:rPr>
              <a:t>Projektu iesniegumu vērtēšanas </a:t>
            </a:r>
            <a:r>
              <a:rPr lang="lv-LV" sz="3000" b="1" dirty="0">
                <a:solidFill>
                  <a:schemeClr val="tx2"/>
                </a:solidFill>
                <a:latin typeface="Arial" panose="020B0604020202020204" pitchFamily="34" charset="0"/>
                <a:cs typeface="Arial" panose="020B0604020202020204" pitchFamily="34" charset="0"/>
              </a:rPr>
              <a:t>process (I)</a:t>
            </a:r>
            <a:endParaRPr lang="lv-LV" sz="3000" dirty="0"/>
          </a:p>
        </p:txBody>
      </p:sp>
      <p:sp>
        <p:nvSpPr>
          <p:cNvPr id="3" name="Content Placeholder 2"/>
          <p:cNvSpPr>
            <a:spLocks noGrp="1"/>
          </p:cNvSpPr>
          <p:nvPr>
            <p:ph idx="1"/>
          </p:nvPr>
        </p:nvSpPr>
        <p:spPr>
          <a:xfrm>
            <a:off x="457200" y="1417643"/>
            <a:ext cx="8229600" cy="5107701"/>
          </a:xfrm>
        </p:spPr>
        <p:txBody>
          <a:bodyPr>
            <a:normAutofit/>
          </a:bodyPr>
          <a:lstStyle/>
          <a:p>
            <a:pPr marL="0" indent="0">
              <a:spcBef>
                <a:spcPts val="0"/>
              </a:spcBef>
              <a:buNone/>
            </a:pPr>
            <a:r>
              <a:rPr lang="lv-LV" sz="2000" dirty="0">
                <a:solidFill>
                  <a:schemeClr val="tx2"/>
                </a:solidFill>
                <a:latin typeface="Arial" panose="020B0604020202020204" pitchFamily="34" charset="0"/>
                <a:cs typeface="Arial" panose="020B0604020202020204" pitchFamily="34" charset="0"/>
              </a:rPr>
              <a:t>3 mēnešu laikā pēc projektu iesniegumu iesniegšanas beigu datuma (līdz 2017.gada 6.aprīlim), projekta iesniedzējs saņem lēmumu par projekta iesnieguma:</a:t>
            </a:r>
          </a:p>
          <a:p>
            <a:pPr lvl="1">
              <a:spcBef>
                <a:spcPts val="0"/>
              </a:spcBef>
            </a:pPr>
            <a:r>
              <a:rPr lang="lv-LV" sz="2000" dirty="0">
                <a:solidFill>
                  <a:schemeClr val="tx2"/>
                </a:solidFill>
                <a:latin typeface="Arial" panose="020B0604020202020204" pitchFamily="34" charset="0"/>
                <a:cs typeface="Arial" panose="020B0604020202020204" pitchFamily="34" charset="0"/>
              </a:rPr>
              <a:t>Apstiprināšanu;</a:t>
            </a:r>
          </a:p>
          <a:p>
            <a:pPr lvl="1">
              <a:spcBef>
                <a:spcPts val="0"/>
              </a:spcBef>
            </a:pPr>
            <a:r>
              <a:rPr lang="lv-LV" sz="2000" dirty="0">
                <a:solidFill>
                  <a:schemeClr val="tx2"/>
                </a:solidFill>
                <a:latin typeface="Arial" panose="020B0604020202020204" pitchFamily="34" charset="0"/>
                <a:cs typeface="Arial" panose="020B0604020202020204" pitchFamily="34" charset="0"/>
              </a:rPr>
              <a:t>Apstiprināšanu ar nosacījumu;</a:t>
            </a:r>
          </a:p>
          <a:p>
            <a:pPr lvl="1">
              <a:spcBef>
                <a:spcPts val="0"/>
              </a:spcBef>
            </a:pPr>
            <a:r>
              <a:rPr lang="lv-LV" sz="2000" dirty="0">
                <a:solidFill>
                  <a:schemeClr val="tx2"/>
                </a:solidFill>
                <a:latin typeface="Arial" panose="020B0604020202020204" pitchFamily="34" charset="0"/>
                <a:cs typeface="Arial" panose="020B0604020202020204" pitchFamily="34" charset="0"/>
              </a:rPr>
              <a:t>Noraidīšanu, ja</a:t>
            </a:r>
          </a:p>
          <a:p>
            <a:pPr marL="1081088" lvl="1" indent="-292100">
              <a:spcBef>
                <a:spcPts val="0"/>
              </a:spcBef>
              <a:buFont typeface="Arial" panose="020B0604020202020204" pitchFamily="34" charset="0"/>
              <a:buChar char="•"/>
            </a:pPr>
            <a:r>
              <a:rPr lang="lv-LV" sz="2000" dirty="0">
                <a:solidFill>
                  <a:schemeClr val="tx2"/>
                </a:solidFill>
                <a:latin typeface="Arial" panose="020B0604020202020204" pitchFamily="34" charset="0"/>
                <a:cs typeface="Arial" panose="020B0604020202020204" pitchFamily="34" charset="0"/>
              </a:rPr>
              <a:t>uz projekta iesniedzēju attiecināms kāds no Eiropas Savienības struktūrfondu un Kohēzijas fonda 2014.-2020.gada plānošanas perioda vadības likuma 23.pantā minētajiem izslēgšanas noteikumiem;</a:t>
            </a:r>
          </a:p>
          <a:p>
            <a:pPr marL="1081088" lvl="1" indent="-292100">
              <a:spcBef>
                <a:spcPts val="0"/>
              </a:spcBef>
              <a:buFont typeface="Arial" panose="020B0604020202020204" pitchFamily="34" charset="0"/>
              <a:buChar char="•"/>
            </a:pPr>
            <a:r>
              <a:rPr lang="lv-LV" sz="2000" dirty="0">
                <a:solidFill>
                  <a:schemeClr val="tx2"/>
                </a:solidFill>
                <a:latin typeface="Arial" panose="020B0604020202020204" pitchFamily="34" charset="0"/>
                <a:cs typeface="Arial" panose="020B0604020202020204" pitchFamily="34" charset="0"/>
              </a:rPr>
              <a:t>projekta iesniedzējs neatbilst MK noteikumu 12.punktā projekta iesniedzējam izvirzītajām prasībām;</a:t>
            </a:r>
          </a:p>
          <a:p>
            <a:pPr marL="1081088" lvl="1" indent="-292100">
              <a:spcBef>
                <a:spcPts val="0"/>
              </a:spcBef>
              <a:buFont typeface="Arial" panose="020B0604020202020204" pitchFamily="34" charset="0"/>
              <a:buChar char="•"/>
            </a:pPr>
            <a:r>
              <a:rPr lang="lv-LV" sz="2000" dirty="0">
                <a:solidFill>
                  <a:schemeClr val="tx2"/>
                </a:solidFill>
                <a:latin typeface="Arial" panose="020B0604020202020204" pitchFamily="34" charset="0"/>
                <a:cs typeface="Arial" panose="020B0604020202020204" pitchFamily="34" charset="0"/>
              </a:rPr>
              <a:t>kvalitātes kritērijos netiek saņemts minimāli nepieciešamais punktu skaits;</a:t>
            </a:r>
          </a:p>
          <a:p>
            <a:pPr marL="1081088" lvl="1" indent="-292100">
              <a:spcBef>
                <a:spcPts val="0"/>
              </a:spcBef>
              <a:buFont typeface="Arial" panose="020B0604020202020204" pitchFamily="34" charset="0"/>
              <a:buChar char="•"/>
            </a:pPr>
            <a:r>
              <a:rPr lang="lv-LV" sz="2000" dirty="0">
                <a:solidFill>
                  <a:schemeClr val="tx2"/>
                </a:solidFill>
                <a:latin typeface="Arial" panose="020B0604020202020204" pitchFamily="34" charset="0"/>
                <a:cs typeface="Arial" panose="020B0604020202020204" pitchFamily="34" charset="0"/>
              </a:rPr>
              <a:t>nepietiek finansējums.</a:t>
            </a:r>
          </a:p>
          <a:p>
            <a:pPr marL="0" indent="0">
              <a:buNone/>
            </a:pPr>
            <a:endParaRPr lang="lv-LV" sz="1600" dirty="0">
              <a:solidFill>
                <a:schemeClr val="tx2"/>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2895649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810" y="0"/>
            <a:ext cx="1596087" cy="1772816"/>
          </a:xfrm>
          <a:prstGeom prst="rect">
            <a:avLst/>
          </a:prstGeom>
        </p:spPr>
      </p:pic>
      <p:sp>
        <p:nvSpPr>
          <p:cNvPr id="2" name="Title 1"/>
          <p:cNvSpPr>
            <a:spLocks noGrp="1"/>
          </p:cNvSpPr>
          <p:nvPr>
            <p:ph type="title"/>
          </p:nvPr>
        </p:nvSpPr>
        <p:spPr>
          <a:xfrm>
            <a:off x="1835696" y="274643"/>
            <a:ext cx="6851104" cy="1143000"/>
          </a:xfrm>
        </p:spPr>
        <p:txBody>
          <a:bodyPr>
            <a:normAutofit/>
          </a:bodyPr>
          <a:lstStyle/>
          <a:p>
            <a:pPr algn="l"/>
            <a:r>
              <a:rPr lang="lv-LV" sz="3000" b="1" dirty="0">
                <a:solidFill>
                  <a:schemeClr val="tx2"/>
                </a:solidFill>
                <a:latin typeface="Arial" panose="020B0604020202020204" pitchFamily="34" charset="0"/>
                <a:cs typeface="Arial" panose="020B0604020202020204" pitchFamily="34" charset="0"/>
              </a:rPr>
              <a:t>Projektu iesniegumu vērtēšanas </a:t>
            </a:r>
            <a:r>
              <a:rPr lang="lv-LV" sz="3000" b="1" dirty="0" smtClean="0">
                <a:solidFill>
                  <a:schemeClr val="tx2"/>
                </a:solidFill>
                <a:latin typeface="Arial" panose="020B0604020202020204" pitchFamily="34" charset="0"/>
                <a:cs typeface="Arial" panose="020B0604020202020204" pitchFamily="34" charset="0"/>
              </a:rPr>
              <a:t>process (</a:t>
            </a:r>
            <a:r>
              <a:rPr lang="lv-LV" sz="3000" b="1" dirty="0">
                <a:solidFill>
                  <a:schemeClr val="tx2"/>
                </a:solidFill>
                <a:latin typeface="Arial" panose="020B0604020202020204" pitchFamily="34" charset="0"/>
                <a:cs typeface="Arial" panose="020B0604020202020204" pitchFamily="34" charset="0"/>
              </a:rPr>
              <a:t>II</a:t>
            </a:r>
            <a:r>
              <a:rPr lang="lv-LV" sz="3000" b="1" dirty="0">
                <a:solidFill>
                  <a:schemeClr val="tx2"/>
                </a:solidFill>
                <a:latin typeface="Arial" panose="020B0604020202020204" pitchFamily="34" charset="0"/>
                <a:cs typeface="Arial" panose="020B0604020202020204" pitchFamily="34" charset="0"/>
              </a:rPr>
              <a:t>)</a:t>
            </a:r>
            <a:endParaRPr lang="lv-LV" sz="3000" dirty="0"/>
          </a:p>
        </p:txBody>
      </p:sp>
      <p:sp>
        <p:nvSpPr>
          <p:cNvPr id="3" name="Content Placeholder 2"/>
          <p:cNvSpPr>
            <a:spLocks noGrp="1"/>
          </p:cNvSpPr>
          <p:nvPr>
            <p:ph idx="1"/>
          </p:nvPr>
        </p:nvSpPr>
        <p:spPr>
          <a:xfrm>
            <a:off x="457200" y="1417643"/>
            <a:ext cx="8229600" cy="4459629"/>
          </a:xfrm>
        </p:spPr>
        <p:txBody>
          <a:bodyPr>
            <a:normAutofit/>
          </a:bodyPr>
          <a:lstStyle/>
          <a:p>
            <a:pPr>
              <a:spcBef>
                <a:spcPts val="0"/>
              </a:spcBef>
              <a:buFont typeface="Wingdings" panose="05000000000000000000" pitchFamily="2" charset="2"/>
              <a:buChar char="Ø"/>
            </a:pPr>
            <a:endParaRPr lang="lv-LV" sz="2000" dirty="0" smtClean="0">
              <a:solidFill>
                <a:schemeClr val="tx2"/>
              </a:solidFill>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Ø"/>
            </a:pPr>
            <a:r>
              <a:rPr lang="lv-LV" sz="2000" dirty="0" smtClean="0">
                <a:solidFill>
                  <a:schemeClr val="tx2"/>
                </a:solidFill>
                <a:latin typeface="Arial" panose="020B0604020202020204" pitchFamily="34" charset="0"/>
                <a:cs typeface="Arial" panose="020B0604020202020204" pitchFamily="34" charset="0"/>
              </a:rPr>
              <a:t>Ja </a:t>
            </a:r>
            <a:r>
              <a:rPr lang="lv-LV" sz="2000" dirty="0">
                <a:solidFill>
                  <a:schemeClr val="tx2"/>
                </a:solidFill>
                <a:latin typeface="Arial" panose="020B0604020202020204" pitchFamily="34" charset="0"/>
                <a:cs typeface="Arial" panose="020B0604020202020204" pitchFamily="34" charset="0"/>
              </a:rPr>
              <a:t>projekta iesniedzējs saņem lēmumu par projekta iesnieguma </a:t>
            </a:r>
            <a:r>
              <a:rPr lang="lv-LV" sz="2000" b="1" dirty="0">
                <a:solidFill>
                  <a:schemeClr val="tx2"/>
                </a:solidFill>
                <a:latin typeface="Arial" panose="020B0604020202020204" pitchFamily="34" charset="0"/>
                <a:cs typeface="Arial" panose="020B0604020202020204" pitchFamily="34" charset="0"/>
              </a:rPr>
              <a:t>apstiprināšanu</a:t>
            </a:r>
            <a:r>
              <a:rPr lang="lv-LV" sz="2000" dirty="0">
                <a:solidFill>
                  <a:schemeClr val="tx2"/>
                </a:solidFill>
                <a:latin typeface="Arial" panose="020B0604020202020204" pitchFamily="34" charset="0"/>
                <a:cs typeface="Arial" panose="020B0604020202020204" pitchFamily="34" charset="0"/>
              </a:rPr>
              <a:t>, tas lēmumā noteiktajā kārtībā var slēgt līgumu par projekta īstenošanu</a:t>
            </a:r>
            <a:r>
              <a:rPr lang="lv-LV" sz="2000" dirty="0" smtClean="0">
                <a:solidFill>
                  <a:schemeClr val="tx2"/>
                </a:solidFill>
                <a:latin typeface="Arial" panose="020B0604020202020204" pitchFamily="34" charset="0"/>
                <a:cs typeface="Arial" panose="020B0604020202020204" pitchFamily="34" charset="0"/>
              </a:rPr>
              <a:t>.</a:t>
            </a:r>
          </a:p>
          <a:p>
            <a:pPr>
              <a:spcBef>
                <a:spcPts val="0"/>
              </a:spcBef>
              <a:buFont typeface="Wingdings" panose="05000000000000000000" pitchFamily="2" charset="2"/>
              <a:buChar char="Ø"/>
            </a:pPr>
            <a:endParaRPr lang="lv-LV" sz="2000" dirty="0">
              <a:solidFill>
                <a:schemeClr val="tx2"/>
              </a:solidFill>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Ø"/>
            </a:pPr>
            <a:r>
              <a:rPr lang="lv-LV" sz="2000" dirty="0">
                <a:solidFill>
                  <a:schemeClr val="tx2"/>
                </a:solidFill>
                <a:latin typeface="Arial" panose="020B0604020202020204" pitchFamily="34" charset="0"/>
                <a:cs typeface="Arial" panose="020B0604020202020204" pitchFamily="34" charset="0"/>
              </a:rPr>
              <a:t>Ja projekta iesniedzējs saņem lēmumu par projekta iesnieguma </a:t>
            </a:r>
            <a:r>
              <a:rPr lang="lv-LV" sz="2000" b="1" dirty="0">
                <a:solidFill>
                  <a:schemeClr val="tx2"/>
                </a:solidFill>
                <a:latin typeface="Arial" panose="020B0604020202020204" pitchFamily="34" charset="0"/>
                <a:cs typeface="Arial" panose="020B0604020202020204" pitchFamily="34" charset="0"/>
              </a:rPr>
              <a:t>apstiprināšanu ar nosacījumu</a:t>
            </a:r>
            <a:r>
              <a:rPr lang="lv-LV" sz="2000" dirty="0">
                <a:solidFill>
                  <a:schemeClr val="tx2"/>
                </a:solidFill>
                <a:latin typeface="Arial" panose="020B0604020202020204" pitchFamily="34" charset="0"/>
                <a:cs typeface="Arial" panose="020B0604020202020204" pitchFamily="34" charset="0"/>
              </a:rPr>
              <a:t>, tam lēmumā norādītajā termiņā jāiesniedz precizētais projekta iesniegums, kurā novērstas visas konstatētās nepilnības. </a:t>
            </a:r>
            <a:r>
              <a:rPr lang="lv-LV" sz="2000" dirty="0" smtClean="0">
                <a:solidFill>
                  <a:schemeClr val="tx2"/>
                </a:solidFill>
                <a:latin typeface="Arial" panose="020B0604020202020204" pitchFamily="34" charset="0"/>
                <a:cs typeface="Arial" panose="020B0604020202020204" pitchFamily="34" charset="0"/>
              </a:rPr>
              <a:t>Pēc </a:t>
            </a:r>
            <a:r>
              <a:rPr lang="lv-LV" sz="2000" dirty="0">
                <a:solidFill>
                  <a:schemeClr val="tx2"/>
                </a:solidFill>
                <a:latin typeface="Arial" panose="020B0604020202020204" pitchFamily="34" charset="0"/>
                <a:cs typeface="Arial" panose="020B0604020202020204" pitchFamily="34" charset="0"/>
              </a:rPr>
              <a:t>precizētā projekta iesnieguma saņemšanas vērtēšanas komisija to izvērtē </a:t>
            </a:r>
            <a:r>
              <a:rPr lang="lv-LV" sz="2000" dirty="0" smtClean="0">
                <a:solidFill>
                  <a:schemeClr val="tx2"/>
                </a:solidFill>
                <a:latin typeface="Arial" panose="020B0604020202020204" pitchFamily="34" charset="0"/>
                <a:cs typeface="Arial" panose="020B0604020202020204" pitchFamily="34" charset="0"/>
              </a:rPr>
              <a:t>un </a:t>
            </a:r>
            <a:r>
              <a:rPr lang="lv-LV" sz="2000" dirty="0">
                <a:solidFill>
                  <a:schemeClr val="tx2"/>
                </a:solidFill>
                <a:latin typeface="Arial" panose="020B0604020202020204" pitchFamily="34" charset="0"/>
                <a:cs typeface="Arial" panose="020B0604020202020204" pitchFamily="34" charset="0"/>
              </a:rPr>
              <a:t>pieņem lēmumu par projekta iesnieguma apstiprināšanu vai </a:t>
            </a:r>
            <a:r>
              <a:rPr lang="lv-LV" sz="2000" dirty="0" smtClean="0">
                <a:solidFill>
                  <a:schemeClr val="tx2"/>
                </a:solidFill>
                <a:latin typeface="Arial" panose="020B0604020202020204" pitchFamily="34" charset="0"/>
                <a:cs typeface="Arial" panose="020B0604020202020204" pitchFamily="34" charset="0"/>
              </a:rPr>
              <a:t>noraidīšanu.</a:t>
            </a:r>
            <a:endParaRPr lang="lv-LV" sz="2000" dirty="0">
              <a:solidFill>
                <a:schemeClr val="tx2"/>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2945541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810" y="0"/>
            <a:ext cx="1596087" cy="1772816"/>
          </a:xfrm>
          <a:prstGeom prst="rect">
            <a:avLst/>
          </a:prstGeom>
        </p:spPr>
      </p:pic>
      <p:sp>
        <p:nvSpPr>
          <p:cNvPr id="2" name="Title 1"/>
          <p:cNvSpPr>
            <a:spLocks noGrp="1"/>
          </p:cNvSpPr>
          <p:nvPr>
            <p:ph type="title"/>
          </p:nvPr>
        </p:nvSpPr>
        <p:spPr>
          <a:xfrm>
            <a:off x="1835696" y="274643"/>
            <a:ext cx="6851104" cy="1143000"/>
          </a:xfrm>
        </p:spPr>
        <p:txBody>
          <a:bodyPr>
            <a:normAutofit/>
          </a:bodyPr>
          <a:lstStyle/>
          <a:p>
            <a:pPr algn="l"/>
            <a:r>
              <a:rPr lang="lv-LV" sz="3000" b="1" dirty="0">
                <a:solidFill>
                  <a:schemeClr val="tx2"/>
                </a:solidFill>
                <a:latin typeface="Arial" panose="020B0604020202020204" pitchFamily="34" charset="0"/>
                <a:cs typeface="Arial" panose="020B0604020202020204" pitchFamily="34" charset="0"/>
              </a:rPr>
              <a:t>Projektu iesniegumu vērtēšanas </a:t>
            </a:r>
            <a:r>
              <a:rPr lang="lv-LV" sz="3000" b="1" dirty="0" smtClean="0">
                <a:solidFill>
                  <a:schemeClr val="tx2"/>
                </a:solidFill>
                <a:latin typeface="Arial" panose="020B0604020202020204" pitchFamily="34" charset="0"/>
                <a:cs typeface="Arial" panose="020B0604020202020204" pitchFamily="34" charset="0"/>
              </a:rPr>
              <a:t>process (III</a:t>
            </a:r>
            <a:r>
              <a:rPr lang="lv-LV" sz="3000" b="1" dirty="0">
                <a:solidFill>
                  <a:schemeClr val="tx2"/>
                </a:solidFill>
                <a:latin typeface="Arial" panose="020B0604020202020204" pitchFamily="34" charset="0"/>
                <a:cs typeface="Arial" panose="020B0604020202020204" pitchFamily="34" charset="0"/>
              </a:rPr>
              <a:t>)</a:t>
            </a:r>
            <a:endParaRPr lang="lv-LV" sz="3000" dirty="0"/>
          </a:p>
        </p:txBody>
      </p:sp>
      <p:sp>
        <p:nvSpPr>
          <p:cNvPr id="3" name="Content Placeholder 2"/>
          <p:cNvSpPr>
            <a:spLocks noGrp="1"/>
          </p:cNvSpPr>
          <p:nvPr>
            <p:ph idx="1"/>
          </p:nvPr>
        </p:nvSpPr>
        <p:spPr>
          <a:xfrm>
            <a:off x="457200" y="1688329"/>
            <a:ext cx="8229600" cy="5107701"/>
          </a:xfrm>
        </p:spPr>
        <p:txBody>
          <a:bodyPr>
            <a:normAutofit/>
          </a:bodyPr>
          <a:lstStyle/>
          <a:p>
            <a:pPr marL="0" indent="0">
              <a:spcBef>
                <a:spcPts val="0"/>
              </a:spcBef>
              <a:buNone/>
            </a:pPr>
            <a:r>
              <a:rPr lang="lv-LV" sz="2000" dirty="0" smtClean="0">
                <a:solidFill>
                  <a:schemeClr val="tx2"/>
                </a:solidFill>
                <a:latin typeface="Arial" panose="020B0604020202020204" pitchFamily="34" charset="0"/>
                <a:cs typeface="Arial" panose="020B0604020202020204" pitchFamily="34" charset="0"/>
              </a:rPr>
              <a:t>Ja </a:t>
            </a:r>
            <a:r>
              <a:rPr lang="lv-LV" sz="2000" dirty="0">
                <a:solidFill>
                  <a:schemeClr val="tx2"/>
                </a:solidFill>
                <a:latin typeface="Arial" panose="020B0604020202020204" pitchFamily="34" charset="0"/>
                <a:cs typeface="Arial" panose="020B0604020202020204" pitchFamily="34" charset="0"/>
              </a:rPr>
              <a:t>vairākiem projektu iesniegumiem tiek piešķirts vienāds punktu skaits kvalitātes kritēriju vērtējumā, tad tiek savstarpēji salīdzināti projektu iesniegumu vērtēšanā kvalitātes kritērijā Nr.3.3. “Ietekme uz iznākuma rādītāja sasniegšanu – projekta ieguldījumu efektivitāte (iznākuma rādītāja sasaiste ar finansējumu)” aprēķinātie projekta ieguldījumi euro uz vienu iznākuma rādītāja vienību. Priekšroka tiek dota tam projektam, kuram šajā kritērijā ir mazāki ieguldījumi finansiālā izteiksmē uz vienu iznākuma rādītāja vienību veselos skaitļos. </a:t>
            </a:r>
            <a:endParaRPr lang="lv-LV" sz="2000" dirty="0" smtClean="0">
              <a:solidFill>
                <a:schemeClr val="tx2"/>
              </a:solidFill>
              <a:latin typeface="Arial" panose="020B0604020202020204" pitchFamily="34" charset="0"/>
              <a:cs typeface="Arial" panose="020B0604020202020204" pitchFamily="34" charset="0"/>
            </a:endParaRPr>
          </a:p>
          <a:p>
            <a:pPr marL="0" indent="0">
              <a:spcBef>
                <a:spcPts val="0"/>
              </a:spcBef>
              <a:buNone/>
            </a:pPr>
            <a:endParaRPr lang="lv-LV" sz="2000" dirty="0" smtClean="0">
              <a:solidFill>
                <a:schemeClr val="tx2"/>
              </a:solidFill>
              <a:latin typeface="Arial" panose="020B0604020202020204" pitchFamily="34" charset="0"/>
              <a:cs typeface="Arial" panose="020B0604020202020204" pitchFamily="34" charset="0"/>
            </a:endParaRPr>
          </a:p>
          <a:p>
            <a:pPr marL="0" indent="0">
              <a:spcBef>
                <a:spcPts val="0"/>
              </a:spcBef>
              <a:buNone/>
            </a:pPr>
            <a:r>
              <a:rPr lang="lv-LV" sz="2000" dirty="0" smtClean="0">
                <a:solidFill>
                  <a:schemeClr val="tx2"/>
                </a:solidFill>
                <a:latin typeface="Arial" panose="020B0604020202020204" pitchFamily="34" charset="0"/>
                <a:cs typeface="Arial" panose="020B0604020202020204" pitchFamily="34" charset="0"/>
              </a:rPr>
              <a:t>Ja </a:t>
            </a:r>
            <a:r>
              <a:rPr lang="lv-LV" sz="2000" dirty="0">
                <a:solidFill>
                  <a:schemeClr val="tx2"/>
                </a:solidFill>
                <a:latin typeface="Arial" panose="020B0604020202020204" pitchFamily="34" charset="0"/>
                <a:cs typeface="Arial" panose="020B0604020202020204" pitchFamily="34" charset="0"/>
              </a:rPr>
              <a:t>vairākiem projektu iesniegumiem ieguldījumu apjoms uz vienu iznākuma rādītāja vienību veselos skaitļos ir vienāds, tiek salīdzināts iznākuma rādītāja apmērs hektāros (ar divām zīmēm aiz komata). Priekšroka tiek dota tam projektam, kuram iznākuma rādītāja apmērs hektāros (ar divām zīmēm aiz komata) ir </a:t>
            </a:r>
            <a:r>
              <a:rPr lang="lv-LV" sz="2000" dirty="0" smtClean="0">
                <a:solidFill>
                  <a:schemeClr val="tx2"/>
                </a:solidFill>
                <a:latin typeface="Arial" panose="020B0604020202020204" pitchFamily="34" charset="0"/>
                <a:cs typeface="Arial" panose="020B0604020202020204" pitchFamily="34" charset="0"/>
              </a:rPr>
              <a:t>lielāks.</a:t>
            </a:r>
            <a:endParaRPr lang="lv-LV" sz="2000" dirty="0">
              <a:solidFill>
                <a:schemeClr val="tx2"/>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1242110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810" y="0"/>
            <a:ext cx="1596087" cy="1772816"/>
          </a:xfrm>
          <a:prstGeom prst="rect">
            <a:avLst/>
          </a:prstGeom>
        </p:spPr>
      </p:pic>
      <p:sp>
        <p:nvSpPr>
          <p:cNvPr id="2" name="Title 1"/>
          <p:cNvSpPr>
            <a:spLocks noGrp="1"/>
          </p:cNvSpPr>
          <p:nvPr>
            <p:ph type="title"/>
          </p:nvPr>
        </p:nvSpPr>
        <p:spPr>
          <a:xfrm>
            <a:off x="1835696" y="274643"/>
            <a:ext cx="6851104" cy="1143000"/>
          </a:xfrm>
        </p:spPr>
        <p:txBody>
          <a:bodyPr>
            <a:normAutofit/>
          </a:bodyPr>
          <a:lstStyle/>
          <a:p>
            <a:pPr algn="l"/>
            <a:r>
              <a:rPr lang="lv-LV" sz="3000" b="1" dirty="0">
                <a:solidFill>
                  <a:schemeClr val="tx2"/>
                </a:solidFill>
                <a:latin typeface="Arial" panose="020B0604020202020204" pitchFamily="34" charset="0"/>
                <a:cs typeface="Arial" panose="020B0604020202020204" pitchFamily="34" charset="0"/>
              </a:rPr>
              <a:t>Biežāk konstatētās </a:t>
            </a:r>
            <a:r>
              <a:rPr lang="lv-LV" sz="3000" b="1" dirty="0" smtClean="0">
                <a:solidFill>
                  <a:schemeClr val="tx2"/>
                </a:solidFill>
                <a:latin typeface="Arial" panose="020B0604020202020204" pitchFamily="34" charset="0"/>
                <a:cs typeface="Arial" panose="020B0604020202020204" pitchFamily="34" charset="0"/>
              </a:rPr>
              <a:t>neatbilstības</a:t>
            </a:r>
            <a:endParaRPr lang="lv-LV" sz="3000" dirty="0"/>
          </a:p>
        </p:txBody>
      </p:sp>
      <p:sp>
        <p:nvSpPr>
          <p:cNvPr id="3" name="Content Placeholder 2"/>
          <p:cNvSpPr>
            <a:spLocks noGrp="1"/>
          </p:cNvSpPr>
          <p:nvPr>
            <p:ph idx="1"/>
          </p:nvPr>
        </p:nvSpPr>
        <p:spPr/>
        <p:txBody>
          <a:bodyPr>
            <a:normAutofit/>
          </a:bodyPr>
          <a:lstStyle/>
          <a:p>
            <a:pPr marL="0" indent="0">
              <a:buNone/>
            </a:pPr>
            <a:r>
              <a:rPr lang="lv-LV" sz="2500" dirty="0" smtClean="0">
                <a:latin typeface="Arial" panose="020B0604020202020204" pitchFamily="34" charset="0"/>
                <a:cs typeface="Arial" panose="020B0604020202020204" pitchFamily="34" charset="0"/>
              </a:rPr>
              <a:t>1. Nav iesniegti visi nepieciešamie dokumenti!</a:t>
            </a:r>
            <a:endParaRPr lang="lv-LV" sz="2500" dirty="0">
              <a:latin typeface="Arial" panose="020B0604020202020204" pitchFamily="34" charset="0"/>
              <a:cs typeface="Arial" panose="020B0604020202020204" pitchFamily="34" charset="0"/>
            </a:endParaRPr>
          </a:p>
          <a:p>
            <a:pPr marL="622300" indent="-350838">
              <a:buFont typeface="Wingdings" panose="05000000000000000000" pitchFamily="2" charset="2"/>
              <a:buChar char="§"/>
            </a:pPr>
            <a:r>
              <a:rPr lang="lv-LV" sz="1800" dirty="0">
                <a:latin typeface="Arial" panose="020B0604020202020204" pitchFamily="34" charset="0"/>
                <a:cs typeface="Arial" panose="020B0604020202020204" pitchFamily="34" charset="0"/>
              </a:rPr>
              <a:t>Nav pievienots projekta iesnieguma veidlapas 4.pielikums “Projekta izmaksu efektivitātes novērtēšana” (ja attiecināms);</a:t>
            </a:r>
          </a:p>
          <a:p>
            <a:pPr marL="622300" indent="-350838">
              <a:buFont typeface="Wingdings" panose="05000000000000000000" pitchFamily="2" charset="2"/>
              <a:buChar char="§"/>
            </a:pPr>
            <a:r>
              <a:rPr lang="lv-LV" sz="1800" dirty="0">
                <a:latin typeface="Arial" panose="020B0604020202020204" pitchFamily="34" charset="0"/>
                <a:cs typeface="Arial" panose="020B0604020202020204" pitchFamily="34" charset="0"/>
              </a:rPr>
              <a:t>Iesniegts izmaksu un ieguvumu analīzes modelis (Excel formātā), taču nav pievienots ziņojums, vai projekta iesnieguma 4.pielikumā nav sniegta pilnīga informācija pat ekonomisko ieguvumu noteikšanu.</a:t>
            </a:r>
          </a:p>
          <a:p>
            <a:pPr marL="622300" indent="-350838">
              <a:buFont typeface="Wingdings" panose="05000000000000000000" pitchFamily="2" charset="2"/>
              <a:buChar char="§"/>
            </a:pPr>
            <a:r>
              <a:rPr lang="lv-LV" sz="1800" dirty="0">
                <a:latin typeface="Arial" panose="020B0604020202020204" pitchFamily="34" charset="0"/>
                <a:cs typeface="Arial" panose="020B0604020202020204" pitchFamily="34" charset="0"/>
              </a:rPr>
              <a:t>Nav iesniegti aprēķini, tāmēs, noslēgtie līgumi vai cita veida dokumentācija, kas pamatotu projektā iekļauto attiecināmo un neattiecināmo izmaksu apmērus.</a:t>
            </a:r>
          </a:p>
          <a:p>
            <a:pPr marL="622300" indent="-350838">
              <a:buFont typeface="Wingdings" panose="05000000000000000000" pitchFamily="2" charset="2"/>
              <a:buChar char="§"/>
            </a:pPr>
            <a:r>
              <a:rPr lang="lv-LV" sz="1800" dirty="0">
                <a:latin typeface="Arial" panose="020B0604020202020204" pitchFamily="34" charset="0"/>
                <a:cs typeface="Arial" panose="020B0604020202020204" pitchFamily="34" charset="0"/>
              </a:rPr>
              <a:t>Un citi, kas noteikti atlases nolikumā.</a:t>
            </a:r>
          </a:p>
          <a:p>
            <a:pPr marL="0" indent="0">
              <a:buNone/>
            </a:pPr>
            <a:endParaRPr lang="lv-LV" sz="1800" b="1" dirty="0">
              <a:solidFill>
                <a:srgbClr val="FF0000"/>
              </a:solidFill>
              <a:latin typeface="Arial" panose="020B0604020202020204" pitchFamily="34" charset="0"/>
              <a:cs typeface="Arial" panose="020B0604020202020204" pitchFamily="34" charset="0"/>
            </a:endParaRPr>
          </a:p>
          <a:p>
            <a:pPr marL="0" indent="0">
              <a:buNone/>
            </a:pPr>
            <a:r>
              <a:rPr lang="lv-LV" sz="1800" b="1" dirty="0">
                <a:solidFill>
                  <a:srgbClr val="FF0000"/>
                </a:solidFill>
                <a:latin typeface="Arial" panose="020B0604020202020204" pitchFamily="34" charset="0"/>
                <a:cs typeface="Arial" panose="020B0604020202020204" pitchFamily="34" charset="0"/>
              </a:rPr>
              <a:t>Pirms iesniedzat projekta iesniegumu, pārliecinaties par papildus iesniedzamajiem dokumentiem!</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1105681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810" y="0"/>
            <a:ext cx="1596087" cy="1772816"/>
          </a:xfrm>
          <a:prstGeom prst="rect">
            <a:avLst/>
          </a:prstGeom>
        </p:spPr>
      </p:pic>
      <p:sp>
        <p:nvSpPr>
          <p:cNvPr id="2" name="Title 1"/>
          <p:cNvSpPr>
            <a:spLocks noGrp="1"/>
          </p:cNvSpPr>
          <p:nvPr>
            <p:ph type="title"/>
          </p:nvPr>
        </p:nvSpPr>
        <p:spPr>
          <a:xfrm>
            <a:off x="1835696" y="274643"/>
            <a:ext cx="6851104" cy="1143000"/>
          </a:xfrm>
        </p:spPr>
        <p:txBody>
          <a:bodyPr>
            <a:normAutofit/>
          </a:bodyPr>
          <a:lstStyle/>
          <a:p>
            <a:pPr algn="l"/>
            <a:r>
              <a:rPr lang="lv-LV" sz="3000" b="1" dirty="0">
                <a:solidFill>
                  <a:schemeClr val="tx2"/>
                </a:solidFill>
                <a:latin typeface="Arial" panose="020B0604020202020204" pitchFamily="34" charset="0"/>
                <a:cs typeface="Arial" panose="020B0604020202020204" pitchFamily="34" charset="0"/>
              </a:rPr>
              <a:t>Biežāk konstatētās </a:t>
            </a:r>
            <a:r>
              <a:rPr lang="lv-LV" sz="3000" b="1" dirty="0" smtClean="0">
                <a:solidFill>
                  <a:schemeClr val="tx2"/>
                </a:solidFill>
                <a:latin typeface="Arial" panose="020B0604020202020204" pitchFamily="34" charset="0"/>
                <a:cs typeface="Arial" panose="020B0604020202020204" pitchFamily="34" charset="0"/>
              </a:rPr>
              <a:t>neatbilstības</a:t>
            </a:r>
            <a:endParaRPr lang="lv-LV" sz="3000" dirty="0"/>
          </a:p>
        </p:txBody>
      </p:sp>
      <p:sp>
        <p:nvSpPr>
          <p:cNvPr id="3" name="Content Placeholder 2"/>
          <p:cNvSpPr>
            <a:spLocks noGrp="1"/>
          </p:cNvSpPr>
          <p:nvPr>
            <p:ph idx="1"/>
          </p:nvPr>
        </p:nvSpPr>
        <p:spPr/>
        <p:txBody>
          <a:bodyPr/>
          <a:lstStyle/>
          <a:p>
            <a:pPr marL="0" indent="0">
              <a:buNone/>
            </a:pPr>
            <a:r>
              <a:rPr lang="lv-LV" sz="2000" dirty="0">
                <a:latin typeface="Arial" panose="020B0604020202020204" pitchFamily="34" charset="0"/>
                <a:cs typeface="Arial" panose="020B0604020202020204" pitchFamily="34" charset="0"/>
              </a:rPr>
              <a:t>2. Neaizpildīti punkti, nekorekti norādīta informācija.</a:t>
            </a:r>
          </a:p>
          <a:p>
            <a:pPr marL="0" indent="0">
              <a:buNone/>
            </a:pPr>
            <a:endParaRPr lang="lv-LV" sz="1400" dirty="0"/>
          </a:p>
          <a:p>
            <a:pPr marL="0" indent="0">
              <a:buNone/>
            </a:pPr>
            <a:endParaRPr lang="lv-LV" sz="1400" dirty="0"/>
          </a:p>
          <a:p>
            <a:pPr marL="0" indent="0">
              <a:buNone/>
            </a:pPr>
            <a:endParaRPr lang="lv-LV" sz="1400" dirty="0"/>
          </a:p>
          <a:p>
            <a:pPr marL="0" indent="0">
              <a:buNone/>
            </a:pPr>
            <a:endParaRPr lang="lv-LV" sz="1400" dirty="0"/>
          </a:p>
          <a:p>
            <a:pPr marL="0" indent="0">
              <a:buNone/>
            </a:pPr>
            <a:endParaRPr lang="lv-LV" sz="1400" dirty="0"/>
          </a:p>
          <a:p>
            <a:pPr marL="0" indent="0">
              <a:buNone/>
            </a:pPr>
            <a:endParaRPr lang="lv-LV" sz="1400" dirty="0"/>
          </a:p>
          <a:p>
            <a:pPr marL="0" indent="0">
              <a:buNone/>
            </a:pPr>
            <a:endParaRPr lang="lv-LV" sz="1400" dirty="0"/>
          </a:p>
          <a:p>
            <a:pPr marL="0" indent="0">
              <a:buNone/>
            </a:pPr>
            <a:endParaRPr lang="lv-LV" sz="1400" dirty="0"/>
          </a:p>
          <a:p>
            <a:pPr marL="0" indent="0">
              <a:buNone/>
            </a:pPr>
            <a:r>
              <a:rPr lang="lv-LV" sz="2000" dirty="0"/>
              <a:t>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pic>
        <p:nvPicPr>
          <p:cNvPr id="6" name="Attēls 5"/>
          <p:cNvPicPr>
            <a:picLocks noChangeAspect="1"/>
          </p:cNvPicPr>
          <p:nvPr/>
        </p:nvPicPr>
        <p:blipFill>
          <a:blip r:embed="rId3"/>
          <a:stretch>
            <a:fillRect/>
          </a:stretch>
        </p:blipFill>
        <p:spPr>
          <a:xfrm>
            <a:off x="1619672" y="5150022"/>
            <a:ext cx="6829425" cy="1583589"/>
          </a:xfrm>
          <a:prstGeom prst="rect">
            <a:avLst/>
          </a:prstGeom>
        </p:spPr>
      </p:pic>
      <p:pic>
        <p:nvPicPr>
          <p:cNvPr id="7" name="Attēls 6"/>
          <p:cNvPicPr>
            <a:picLocks noChangeAspect="1"/>
          </p:cNvPicPr>
          <p:nvPr/>
        </p:nvPicPr>
        <p:blipFill>
          <a:blip r:embed="rId4"/>
          <a:stretch>
            <a:fillRect/>
          </a:stretch>
        </p:blipFill>
        <p:spPr>
          <a:xfrm>
            <a:off x="490537" y="1963866"/>
            <a:ext cx="6762750" cy="3481358"/>
          </a:xfrm>
          <a:prstGeom prst="rect">
            <a:avLst/>
          </a:prstGeom>
        </p:spPr>
      </p:pic>
    </p:spTree>
    <p:extLst>
      <p:ext uri="{BB962C8B-B14F-4D97-AF65-F5344CB8AC3E}">
        <p14:creationId xmlns:p14="http://schemas.microsoft.com/office/powerpoint/2010/main" val="237577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810" y="0"/>
            <a:ext cx="1596087" cy="1772816"/>
          </a:xfrm>
          <a:prstGeom prst="rect">
            <a:avLst/>
          </a:prstGeom>
        </p:spPr>
      </p:pic>
      <p:sp>
        <p:nvSpPr>
          <p:cNvPr id="2" name="Title 1"/>
          <p:cNvSpPr>
            <a:spLocks noGrp="1"/>
          </p:cNvSpPr>
          <p:nvPr>
            <p:ph type="title"/>
          </p:nvPr>
        </p:nvSpPr>
        <p:spPr>
          <a:xfrm>
            <a:off x="1835696" y="274643"/>
            <a:ext cx="6851104" cy="1143000"/>
          </a:xfrm>
        </p:spPr>
        <p:txBody>
          <a:bodyPr>
            <a:normAutofit/>
          </a:bodyPr>
          <a:lstStyle/>
          <a:p>
            <a:pPr algn="l"/>
            <a:r>
              <a:rPr lang="lv-LV" sz="3000" b="1" dirty="0">
                <a:solidFill>
                  <a:schemeClr val="tx2"/>
                </a:solidFill>
                <a:latin typeface="Arial" panose="020B0604020202020204" pitchFamily="34" charset="0"/>
                <a:cs typeface="Arial" panose="020B0604020202020204" pitchFamily="34" charset="0"/>
              </a:rPr>
              <a:t>Biežāk konstatētās neatbilstības</a:t>
            </a:r>
            <a:endParaRPr lang="lv-LV" sz="3000" dirty="0"/>
          </a:p>
        </p:txBody>
      </p:sp>
      <p:sp>
        <p:nvSpPr>
          <p:cNvPr id="3" name="Content Placeholder 2"/>
          <p:cNvSpPr>
            <a:spLocks noGrp="1"/>
          </p:cNvSpPr>
          <p:nvPr>
            <p:ph idx="1"/>
          </p:nvPr>
        </p:nvSpPr>
        <p:spPr/>
        <p:txBody>
          <a:bodyPr>
            <a:normAutofit/>
          </a:bodyPr>
          <a:lstStyle/>
          <a:p>
            <a:pPr marL="266700" indent="-266700">
              <a:buNone/>
            </a:pPr>
            <a:r>
              <a:rPr lang="lv-LV" sz="1800" dirty="0">
                <a:latin typeface="Arial" panose="020B0604020202020204" pitchFamily="34" charset="0"/>
                <a:cs typeface="Arial" panose="020B0604020202020204" pitchFamily="34" charset="0"/>
              </a:rPr>
              <a:t>3. Projektā tiek plānotas darbības, kas nav noteiktas MK noteikumos un netiek īstenotas projekta ietvaros, ir īstenotas pirms projekta iesniegšanas, līdz ar to nav uzskatāmas par projekta darbībām, piemēram, būvprojekta izstrāde.</a:t>
            </a:r>
          </a:p>
          <a:p>
            <a:pPr marL="266700" indent="-266700">
              <a:buNone/>
            </a:pPr>
            <a:endParaRPr lang="lv-LV" sz="1000" dirty="0">
              <a:latin typeface="Arial" panose="020B0604020202020204" pitchFamily="34" charset="0"/>
              <a:cs typeface="Arial" panose="020B0604020202020204" pitchFamily="34" charset="0"/>
            </a:endParaRPr>
          </a:p>
          <a:p>
            <a:pPr marL="266700" indent="-266700">
              <a:buNone/>
            </a:pPr>
            <a:r>
              <a:rPr lang="lv-LV" sz="1800" dirty="0">
                <a:latin typeface="Arial" panose="020B0604020202020204" pitchFamily="34" charset="0"/>
                <a:cs typeface="Arial" panose="020B0604020202020204" pitchFamily="34" charset="0"/>
              </a:rPr>
              <a:t>4. Projekta iesnieguma 1.5.punktā tiek norādītas darbības, kurām projekta ietvaros netiek plānots finansējums, piemēram, projekta vadība vai publicitāte.</a:t>
            </a:r>
          </a:p>
          <a:p>
            <a:pPr marL="266700" indent="-266700">
              <a:buNone/>
            </a:pPr>
            <a:endParaRPr lang="lv-LV" sz="1000" dirty="0">
              <a:latin typeface="Arial" panose="020B0604020202020204" pitchFamily="34" charset="0"/>
              <a:cs typeface="Arial" panose="020B0604020202020204" pitchFamily="34" charset="0"/>
            </a:endParaRPr>
          </a:p>
          <a:p>
            <a:pPr marL="266700" indent="-266700">
              <a:buNone/>
            </a:pPr>
            <a:r>
              <a:rPr lang="lv-LV" sz="1800" dirty="0">
                <a:latin typeface="Arial" panose="020B0604020202020204" pitchFamily="34" charset="0"/>
                <a:cs typeface="Arial" panose="020B0604020202020204" pitchFamily="34" charset="0"/>
              </a:rPr>
              <a:t>5. Projekta budžeta kopsavilkumā </a:t>
            </a:r>
          </a:p>
          <a:p>
            <a:pPr marL="811213" indent="-350838"/>
            <a:r>
              <a:rPr lang="lv-LV" sz="1800" dirty="0">
                <a:latin typeface="Arial" panose="020B0604020202020204" pitchFamily="34" charset="0"/>
                <a:cs typeface="Arial" panose="020B0604020202020204" pitchFamily="34" charset="0"/>
              </a:rPr>
              <a:t>nav norādīti vai nekorekti norādīti projekta darbību Nr.;</a:t>
            </a:r>
          </a:p>
          <a:p>
            <a:pPr marL="811213" indent="-350838"/>
            <a:r>
              <a:rPr lang="lv-LV" sz="1800" dirty="0">
                <a:latin typeface="Arial" panose="020B0604020202020204" pitchFamily="34" charset="0"/>
                <a:cs typeface="Arial" panose="020B0604020202020204" pitchFamily="34" charset="0"/>
              </a:rPr>
              <a:t>nepareizi aprēķinātas PVN summas (pārsniedz 21%).</a:t>
            </a:r>
          </a:p>
          <a:p>
            <a:pPr marL="266700" indent="-266700">
              <a:buNone/>
            </a:pPr>
            <a:endParaRPr lang="lv-LV" sz="1000" dirty="0">
              <a:latin typeface="Arial" panose="020B0604020202020204" pitchFamily="34" charset="0"/>
              <a:cs typeface="Arial" panose="020B0604020202020204" pitchFamily="34" charset="0"/>
            </a:endParaRPr>
          </a:p>
          <a:p>
            <a:pPr marL="266700" indent="-266700">
              <a:buNone/>
            </a:pPr>
            <a:r>
              <a:rPr lang="lv-LV" sz="1800" dirty="0">
                <a:latin typeface="Arial" panose="020B0604020202020204" pitchFamily="34" charset="0"/>
                <a:cs typeface="Arial" panose="020B0604020202020204" pitchFamily="34" charset="0"/>
              </a:rPr>
              <a:t>6. Nav sniegts pamatojums projektā iekļautajam izmaksām, nav iespējams pārliecināties par iekļauto izmaksu apmēriem.</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95678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810" y="0"/>
            <a:ext cx="1596087" cy="1772816"/>
          </a:xfrm>
          <a:prstGeom prst="rect">
            <a:avLst/>
          </a:prstGeom>
        </p:spPr>
      </p:pic>
      <p:sp>
        <p:nvSpPr>
          <p:cNvPr id="2" name="Title 1"/>
          <p:cNvSpPr>
            <a:spLocks noGrp="1"/>
          </p:cNvSpPr>
          <p:nvPr>
            <p:ph type="title"/>
          </p:nvPr>
        </p:nvSpPr>
        <p:spPr>
          <a:xfrm>
            <a:off x="1835696" y="274643"/>
            <a:ext cx="6851104" cy="1143000"/>
          </a:xfrm>
        </p:spPr>
        <p:txBody>
          <a:bodyPr>
            <a:normAutofit/>
          </a:bodyPr>
          <a:lstStyle/>
          <a:p>
            <a:pPr algn="l"/>
            <a:r>
              <a:rPr lang="lv-LV" sz="3000" b="1" dirty="0">
                <a:solidFill>
                  <a:schemeClr val="tx2"/>
                </a:solidFill>
                <a:latin typeface="Arial" panose="020B0604020202020204" pitchFamily="34" charset="0"/>
                <a:cs typeface="Arial" panose="020B0604020202020204" pitchFamily="34" charset="0"/>
              </a:rPr>
              <a:t>Normatīvais regulējums (I)</a:t>
            </a:r>
            <a:endParaRPr lang="lv-LV" sz="3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graphicFrame>
        <p:nvGraphicFramePr>
          <p:cNvPr id="6" name="Diagram 7"/>
          <p:cNvGraphicFramePr>
            <a:graphicFrameLocks noGrp="1"/>
          </p:cNvGraphicFramePr>
          <p:nvPr>
            <p:ph idx="1"/>
            <p:extLst>
              <p:ext uri="{D42A27DB-BD31-4B8C-83A1-F6EECF244321}">
                <p14:modId xmlns:p14="http://schemas.microsoft.com/office/powerpoint/2010/main" val="118625696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5461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1"/>
          <p:cNvSpPr>
            <a:spLocks noGrp="1"/>
          </p:cNvSpPr>
          <p:nvPr>
            <p:ph type="sldNum" sz="quarter" idx="12"/>
          </p:nvPr>
        </p:nvSpPr>
        <p:spPr>
          <a:xfrm>
            <a:off x="6629400" y="6356369"/>
            <a:ext cx="2133600" cy="365123"/>
          </a:xfrm>
        </p:spPr>
        <p:txBody>
          <a:bodyPr/>
          <a:lstStyle/>
          <a:p>
            <a:fld id="{B6F15528-21DE-4FAA-801E-634DDDAF4B2B}" type="slidenum">
              <a:rPr lang="en-US" sz="1000" smtClean="0">
                <a:solidFill>
                  <a:schemeClr val="bg1">
                    <a:lumMod val="50000"/>
                  </a:schemeClr>
                </a:solidFill>
                <a:latin typeface="Arial" panose="020B0604020202020204" pitchFamily="34" charset="0"/>
                <a:cs typeface="Arial" panose="020B0604020202020204" pitchFamily="34" charset="0"/>
              </a:rPr>
              <a:pPr/>
              <a:t>30</a:t>
            </a:fld>
            <a:endParaRPr lang="en-US" sz="1000" dirty="0">
              <a:solidFill>
                <a:schemeClr val="bg1">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40" y="0"/>
            <a:ext cx="1761743" cy="1957799"/>
          </a:xfrm>
          <a:prstGeom prst="rect">
            <a:avLst/>
          </a:prstGeom>
        </p:spPr>
      </p:pic>
      <p:sp>
        <p:nvSpPr>
          <p:cNvPr id="4" name="Title 3"/>
          <p:cNvSpPr>
            <a:spLocks noGrp="1"/>
          </p:cNvSpPr>
          <p:nvPr>
            <p:ph type="ctrTitle"/>
          </p:nvPr>
        </p:nvSpPr>
        <p:spPr>
          <a:xfrm>
            <a:off x="2120892" y="164853"/>
            <a:ext cx="6477000" cy="954911"/>
          </a:xfrm>
        </p:spPr>
        <p:txBody>
          <a:bodyPr anchor="b">
            <a:noAutofit/>
          </a:bodyPr>
          <a:lstStyle/>
          <a:p>
            <a:pPr algn="l"/>
            <a:r>
              <a:rPr lang="lv-LV" sz="3200" b="1" dirty="0">
                <a:solidFill>
                  <a:schemeClr val="tx2"/>
                </a:solidFill>
                <a:latin typeface="Arial" panose="020B0604020202020204" pitchFamily="34" charset="0"/>
                <a:cs typeface="Arial" panose="020B0604020202020204" pitchFamily="34" charset="0"/>
              </a:rPr>
              <a:t>Biežāk konstatētās neatbilstības</a:t>
            </a:r>
            <a:endParaRPr lang="en-US" sz="2400" b="1" dirty="0">
              <a:latin typeface="Times New Roman" pitchFamily="18" charset="0"/>
              <a:cs typeface="Times New Roman" pitchFamily="18" charset="0"/>
            </a:endParaRPr>
          </a:p>
        </p:txBody>
      </p:sp>
      <p:sp>
        <p:nvSpPr>
          <p:cNvPr id="11" name="Rectangle 10"/>
          <p:cNvSpPr/>
          <p:nvPr/>
        </p:nvSpPr>
        <p:spPr>
          <a:xfrm>
            <a:off x="441308" y="1551683"/>
            <a:ext cx="8219394" cy="1323439"/>
          </a:xfrm>
          <a:prstGeom prst="rect">
            <a:avLst/>
          </a:prstGeom>
        </p:spPr>
        <p:txBody>
          <a:bodyPr wrap="square">
            <a:spAutoFit/>
          </a:bodyPr>
          <a:lstStyle/>
          <a:p>
            <a:r>
              <a:rPr lang="lv-LV" sz="1600" dirty="0">
                <a:latin typeface="Arial" panose="020B0604020202020204" pitchFamily="34" charset="0"/>
                <a:cs typeface="Arial" panose="020B0604020202020204" pitchFamily="34" charset="0"/>
              </a:rPr>
              <a:t>7. Finansēšanas plānā:</a:t>
            </a:r>
          </a:p>
          <a:p>
            <a:pPr marL="285750" indent="-285750">
              <a:buFont typeface="Arial" panose="020B0604020202020204" pitchFamily="34" charset="0"/>
              <a:buChar char="•"/>
            </a:pPr>
            <a:r>
              <a:rPr lang="lv-LV" sz="1600" dirty="0">
                <a:latin typeface="Arial" panose="020B0604020202020204" pitchFamily="34" charset="0"/>
                <a:cs typeface="Arial" panose="020B0604020202020204" pitchFamily="34" charset="0"/>
              </a:rPr>
              <a:t>izmaksas nav norādītas ar diviem cipariem aiz komata;</a:t>
            </a:r>
          </a:p>
          <a:p>
            <a:pPr marL="285750" indent="-285750">
              <a:buFont typeface="Arial" panose="020B0604020202020204" pitchFamily="34" charset="0"/>
              <a:buChar char="•"/>
            </a:pPr>
            <a:r>
              <a:rPr lang="lv-LV" sz="1600" dirty="0">
                <a:latin typeface="Arial" panose="020B0604020202020204" pitchFamily="34" charset="0"/>
                <a:cs typeface="Arial" panose="020B0604020202020204" pitchFamily="34" charset="0"/>
              </a:rPr>
              <a:t>neprecizitātes procentuālajā sadalījumā pa gadiem atbilstoši noteiktajai intensitātei;</a:t>
            </a:r>
          </a:p>
          <a:p>
            <a:pPr marL="285750" indent="-285750">
              <a:buFont typeface="Arial" panose="020B0604020202020204" pitchFamily="34" charset="0"/>
              <a:buChar char="•"/>
            </a:pPr>
            <a:r>
              <a:rPr lang="lv-LV" sz="1600" dirty="0">
                <a:latin typeface="Arial" panose="020B0604020202020204" pitchFamily="34" charset="0"/>
                <a:cs typeface="Arial" panose="020B0604020202020204" pitchFamily="34" charset="0"/>
              </a:rPr>
              <a:t>paļaušanās uz Excel formulām, ja tādas tiek izmantotas, tās mēdz nojukt vai neprecīzi noapaļot.</a:t>
            </a:r>
          </a:p>
        </p:txBody>
      </p:sp>
      <p:pic>
        <p:nvPicPr>
          <p:cNvPr id="5" name="Picture 4"/>
          <p:cNvPicPr>
            <a:picLocks noChangeAspect="1"/>
          </p:cNvPicPr>
          <p:nvPr/>
        </p:nvPicPr>
        <p:blipFill>
          <a:blip r:embed="rId3"/>
          <a:stretch>
            <a:fillRect/>
          </a:stretch>
        </p:blipFill>
        <p:spPr>
          <a:xfrm>
            <a:off x="799457" y="2912930"/>
            <a:ext cx="7833118" cy="3686866"/>
          </a:xfrm>
          <a:prstGeom prst="rect">
            <a:avLst/>
          </a:prstGeom>
        </p:spPr>
      </p:pic>
      <p:sp>
        <p:nvSpPr>
          <p:cNvPr id="8" name="Oval 7"/>
          <p:cNvSpPr/>
          <p:nvPr/>
        </p:nvSpPr>
        <p:spPr>
          <a:xfrm>
            <a:off x="7696200" y="3140967"/>
            <a:ext cx="773817" cy="14021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10" name="Straight Arrow Connector 9"/>
          <p:cNvCxnSpPr/>
          <p:nvPr/>
        </p:nvCxnSpPr>
        <p:spPr>
          <a:xfrm>
            <a:off x="3707904" y="3318939"/>
            <a:ext cx="0" cy="12241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60032" y="3329732"/>
            <a:ext cx="0" cy="12241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68144" y="3329732"/>
            <a:ext cx="0" cy="12241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976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40" y="0"/>
            <a:ext cx="1761743" cy="1957799"/>
          </a:xfrm>
          <a:prstGeom prst="rect">
            <a:avLst/>
          </a:prstGeom>
        </p:spPr>
      </p:pic>
      <p:sp>
        <p:nvSpPr>
          <p:cNvPr id="4" name="Title 3"/>
          <p:cNvSpPr>
            <a:spLocks noGrp="1"/>
          </p:cNvSpPr>
          <p:nvPr>
            <p:ph type="title"/>
          </p:nvPr>
        </p:nvSpPr>
        <p:spPr>
          <a:xfrm>
            <a:off x="2169978" y="188640"/>
            <a:ext cx="6491064" cy="947514"/>
          </a:xfrm>
        </p:spPr>
        <p:txBody>
          <a:bodyPr anchor="b">
            <a:noAutofit/>
          </a:bodyPr>
          <a:lstStyle/>
          <a:p>
            <a:pPr algn="l"/>
            <a:r>
              <a:rPr lang="lv-LV" sz="3200" b="1" dirty="0">
                <a:solidFill>
                  <a:schemeClr val="tx2"/>
                </a:solidFill>
                <a:latin typeface="Arial" panose="020B0604020202020204" pitchFamily="34" charset="0"/>
                <a:cs typeface="Arial" panose="020B0604020202020204" pitchFamily="34" charset="0"/>
              </a:rPr>
              <a:t>Biežāk konstatētās neatbilstības</a:t>
            </a:r>
            <a:endParaRPr lang="en-US" sz="2400" b="1" dirty="0">
              <a:solidFill>
                <a:schemeClr val="tx2"/>
              </a:solidFill>
              <a:latin typeface="Times New Roman" pitchFamily="18" charset="0"/>
              <a:cs typeface="Times New Roman" pitchFamily="18" charset="0"/>
            </a:endParaRPr>
          </a:p>
        </p:txBody>
      </p:sp>
      <p:sp>
        <p:nvSpPr>
          <p:cNvPr id="7" name="Slide Number Placeholder 11"/>
          <p:cNvSpPr>
            <a:spLocks noGrp="1"/>
          </p:cNvSpPr>
          <p:nvPr>
            <p:ph type="sldNum" sz="quarter" idx="12"/>
          </p:nvPr>
        </p:nvSpPr>
        <p:spPr/>
        <p:txBody>
          <a:bodyPr/>
          <a:lstStyle/>
          <a:p>
            <a:fld id="{B6F15528-21DE-4FAA-801E-634DDDAF4B2B}" type="slidenum">
              <a:rPr lang="en-US" sz="1000" smtClean="0">
                <a:solidFill>
                  <a:schemeClr val="bg1">
                    <a:lumMod val="50000"/>
                  </a:schemeClr>
                </a:solidFill>
                <a:latin typeface="Arial" panose="020B0604020202020204" pitchFamily="34" charset="0"/>
                <a:cs typeface="Arial" panose="020B0604020202020204" pitchFamily="34" charset="0"/>
              </a:rPr>
              <a:pPr/>
              <a:t>31</a:t>
            </a:fld>
            <a:endParaRPr lang="en-US" sz="1000" dirty="0">
              <a:solidFill>
                <a:schemeClr val="bg1">
                  <a:lumMod val="50000"/>
                </a:schemeClr>
              </a:solidFill>
              <a:latin typeface="Arial" panose="020B0604020202020204" pitchFamily="34" charset="0"/>
              <a:cs typeface="Arial" panose="020B0604020202020204" pitchFamily="34" charset="0"/>
            </a:endParaRPr>
          </a:p>
        </p:txBody>
      </p:sp>
      <p:sp>
        <p:nvSpPr>
          <p:cNvPr id="5" name="Satura vietturis 4"/>
          <p:cNvSpPr>
            <a:spLocks noGrp="1"/>
          </p:cNvSpPr>
          <p:nvPr>
            <p:ph idx="1"/>
          </p:nvPr>
        </p:nvSpPr>
        <p:spPr>
          <a:xfrm>
            <a:off x="296340" y="1845860"/>
            <a:ext cx="8229600" cy="4525965"/>
          </a:xfrm>
        </p:spPr>
        <p:txBody>
          <a:bodyPr>
            <a:normAutofit fontScale="92500" lnSpcReduction="10000"/>
          </a:bodyPr>
          <a:lstStyle/>
          <a:p>
            <a:pPr marL="269875" indent="-269875">
              <a:buNone/>
            </a:pPr>
            <a:r>
              <a:rPr lang="lv-LV" sz="1800" dirty="0">
                <a:latin typeface="Arial" panose="020B0604020202020204" pitchFamily="34" charset="0"/>
                <a:cs typeface="Arial" panose="020B0604020202020204" pitchFamily="34" charset="0"/>
              </a:rPr>
              <a:t>8. Norādīts savstarpēji nesaskaņots projekta īstenošanas laiks 1.pielikumā, 1.1.punktā un  2.3.punktā, 1.5.punktā norādīto darbību aprakstos vai citur projektā.</a:t>
            </a:r>
          </a:p>
          <a:p>
            <a:pPr marL="269875" indent="-269875">
              <a:buNone/>
            </a:pPr>
            <a:endParaRPr lang="lv-LV" sz="1000" dirty="0">
              <a:latin typeface="Arial" panose="020B0604020202020204" pitchFamily="34" charset="0"/>
              <a:cs typeface="Arial" panose="020B0604020202020204" pitchFamily="34" charset="0"/>
            </a:endParaRPr>
          </a:p>
          <a:p>
            <a:pPr marL="269875" indent="-269875">
              <a:buNone/>
            </a:pPr>
            <a:r>
              <a:rPr lang="lv-LV" sz="1800" dirty="0">
                <a:latin typeface="Arial" panose="020B0604020202020204" pitchFamily="34" charset="0"/>
                <a:cs typeface="Arial" panose="020B0604020202020204" pitchFamily="34" charset="0"/>
              </a:rPr>
              <a:t>9. Projekta iesniegumā norādīta pretrunīga informācija starp sadaļām, punktiem, pielikumiem un pievienotajiem dokumentiem.</a:t>
            </a:r>
          </a:p>
          <a:p>
            <a:pPr marL="269875" indent="-269875">
              <a:buNone/>
            </a:pPr>
            <a:endParaRPr lang="lv-LV" sz="1000" dirty="0">
              <a:latin typeface="Arial" panose="020B0604020202020204" pitchFamily="34" charset="0"/>
              <a:cs typeface="Arial" panose="020B0604020202020204" pitchFamily="34" charset="0"/>
            </a:endParaRPr>
          </a:p>
          <a:p>
            <a:pPr marL="269875" indent="-269875">
              <a:buNone/>
            </a:pPr>
            <a:r>
              <a:rPr lang="lv-LV" sz="1800" dirty="0">
                <a:latin typeface="Arial" panose="020B0604020202020204" pitchFamily="34" charset="0"/>
                <a:cs typeface="Arial" panose="020B0604020202020204" pitchFamily="34" charset="0"/>
              </a:rPr>
              <a:t>10. Kāda darbība/</a:t>
            </a:r>
            <a:r>
              <a:rPr lang="lv-LV" sz="1800" dirty="0" err="1">
                <a:latin typeface="Arial" panose="020B0604020202020204" pitchFamily="34" charset="0"/>
                <a:cs typeface="Arial" panose="020B0604020202020204" pitchFamily="34" charset="0"/>
              </a:rPr>
              <a:t>apakšdarbība</a:t>
            </a:r>
            <a:r>
              <a:rPr lang="lv-LV" sz="1800" dirty="0">
                <a:latin typeface="Arial" panose="020B0604020202020204" pitchFamily="34" charset="0"/>
                <a:cs typeface="Arial" panose="020B0604020202020204" pitchFamily="34" charset="0"/>
              </a:rPr>
              <a:t> neatbilst MK noteikumiem, neprecīzi formulēti darbību nosaukumi, tie neatbilst aprakstam, darbību aprakstos norādīta nepilnīga informācija, kas nepamato darbības nepieciešamību.</a:t>
            </a:r>
          </a:p>
          <a:p>
            <a:pPr marL="269875" indent="-269875">
              <a:buNone/>
            </a:pPr>
            <a:endParaRPr lang="lv-LV" sz="1000" dirty="0">
              <a:latin typeface="Arial" panose="020B0604020202020204" pitchFamily="34" charset="0"/>
              <a:cs typeface="Arial" panose="020B0604020202020204" pitchFamily="34" charset="0"/>
            </a:endParaRPr>
          </a:p>
          <a:p>
            <a:pPr marL="269875" indent="-269875">
              <a:buNone/>
            </a:pPr>
            <a:r>
              <a:rPr lang="lv-LV" sz="1800" dirty="0">
                <a:latin typeface="Arial" panose="020B0604020202020204" pitchFamily="34" charset="0"/>
                <a:cs typeface="Arial" panose="020B0604020202020204" pitchFamily="34" charset="0"/>
              </a:rPr>
              <a:t>11. Nav nodrošināta projekta publicitāte atbilstoši vadlīnijām vai arī, tiek plānoti publicitātes pasākumi, kas pārsniedz minimālās prasības.</a:t>
            </a:r>
          </a:p>
          <a:p>
            <a:pPr marL="269875" indent="-269875">
              <a:buNone/>
            </a:pPr>
            <a:endParaRPr lang="lv-LV" sz="1000" dirty="0">
              <a:latin typeface="Arial" panose="020B0604020202020204" pitchFamily="34" charset="0"/>
              <a:cs typeface="Arial" panose="020B0604020202020204" pitchFamily="34" charset="0"/>
            </a:endParaRPr>
          </a:p>
          <a:p>
            <a:pPr marL="269875" indent="-269875">
              <a:buNone/>
            </a:pPr>
            <a:r>
              <a:rPr lang="lv-LV" sz="1800" dirty="0">
                <a:latin typeface="Arial" panose="020B0604020202020204" pitchFamily="34" charset="0"/>
                <a:cs typeface="Arial" panose="020B0604020202020204" pitchFamily="34" charset="0"/>
              </a:rPr>
              <a:t>12. Projekta iesnieguma 2.4.punktā «Projekta risku </a:t>
            </a:r>
            <a:r>
              <a:rPr lang="lv-LV" sz="1800" dirty="0" err="1">
                <a:latin typeface="Arial" panose="020B0604020202020204" pitchFamily="34" charset="0"/>
                <a:cs typeface="Arial" panose="020B0604020202020204" pitchFamily="34" charset="0"/>
              </a:rPr>
              <a:t>izvērtējums</a:t>
            </a:r>
            <a:r>
              <a:rPr lang="lv-LV" sz="1800" dirty="0">
                <a:latin typeface="Arial" panose="020B0604020202020204" pitchFamily="34" charset="0"/>
                <a:cs typeface="Arial" panose="020B0604020202020204" pitchFamily="34" charset="0"/>
              </a:rPr>
              <a:t>:» nav norādīta riska iestāšanās varbūtība/ietekme, riska novēršanas/mazināšanas pasākumos norādītā informācija neattiecas uz konkrēto projektu vai nav raksturoti riska novēršanas/ mazināšanas pasākumu īstenošanas biežums un atbildīgie.</a:t>
            </a:r>
          </a:p>
        </p:txBody>
      </p:sp>
    </p:spTree>
    <p:extLst>
      <p:ext uri="{BB962C8B-B14F-4D97-AF65-F5344CB8AC3E}">
        <p14:creationId xmlns:p14="http://schemas.microsoft.com/office/powerpoint/2010/main" val="2926823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979712" y="3073738"/>
            <a:ext cx="6628717" cy="1582847"/>
          </a:xfrm>
        </p:spPr>
        <p:txBody>
          <a:bodyPr>
            <a:noAutofit/>
          </a:bodyPr>
          <a:lstStyle/>
          <a:p>
            <a:pPr algn="ctr">
              <a:spcBef>
                <a:spcPts val="0"/>
              </a:spcBef>
            </a:pPr>
            <a:r>
              <a:rPr lang="lv-LV" sz="2400" dirty="0">
                <a:solidFill>
                  <a:schemeClr val="tx2"/>
                </a:solidFill>
                <a:latin typeface="Arial" panose="020B0604020202020204" pitchFamily="34" charset="0"/>
                <a:cs typeface="Arial" panose="020B0604020202020204" pitchFamily="34" charset="0"/>
              </a:rPr>
              <a:t>Jautājumus par projekta iesnieguma sagatavošanu var uzdot nosūtot uz elektroniskā pasta adresi </a:t>
            </a:r>
            <a:r>
              <a:rPr lang="lv-LV" sz="2400" dirty="0">
                <a:solidFill>
                  <a:schemeClr val="accent6"/>
                </a:solidFill>
                <a:latin typeface="Arial" panose="020B0604020202020204" pitchFamily="34" charset="0"/>
                <a:cs typeface="Arial" panose="020B0604020202020204" pitchFamily="34" charset="0"/>
                <a:hlinkClick r:id="rId2"/>
              </a:rPr>
              <a:t>atlase@cfla.gov.lv</a:t>
            </a:r>
            <a:endParaRPr lang="lv-LV" sz="2400" dirty="0">
              <a:solidFill>
                <a:schemeClr val="accent6"/>
              </a:solidFill>
              <a:latin typeface="Arial" panose="020B0604020202020204" pitchFamily="34" charset="0"/>
              <a:cs typeface="Arial" panose="020B0604020202020204" pitchFamily="34" charset="0"/>
            </a:endParaRPr>
          </a:p>
          <a:p>
            <a:pPr algn="ctr">
              <a:spcBef>
                <a:spcPts val="0"/>
              </a:spcBef>
            </a:pPr>
            <a:r>
              <a:rPr lang="lv-LV" sz="2400" dirty="0">
                <a:solidFill>
                  <a:schemeClr val="tx2"/>
                </a:solidFill>
                <a:latin typeface="Arial" panose="020B0604020202020204" pitchFamily="34" charset="0"/>
                <a:cs typeface="Arial" panose="020B0604020202020204" pitchFamily="34" charset="0"/>
              </a:rPr>
              <a:t>tālrunis: 66950047</a:t>
            </a:r>
          </a:p>
        </p:txBody>
      </p:sp>
      <p:sp>
        <p:nvSpPr>
          <p:cNvPr id="7" name="Slide Number Placeholder 11"/>
          <p:cNvSpPr>
            <a:spLocks noGrp="1"/>
          </p:cNvSpPr>
          <p:nvPr>
            <p:ph type="sldNum" sz="quarter" idx="12"/>
          </p:nvPr>
        </p:nvSpPr>
        <p:spPr/>
        <p:txBody>
          <a:bodyPr/>
          <a:lstStyle/>
          <a:p>
            <a:fld id="{B6F15528-21DE-4FAA-801E-634DDDAF4B2B}" type="slidenum">
              <a:rPr lang="en-US" sz="1000" smtClean="0">
                <a:solidFill>
                  <a:schemeClr val="bg1">
                    <a:lumMod val="50000"/>
                  </a:schemeClr>
                </a:solidFill>
                <a:latin typeface="Arial" panose="020B0604020202020204" pitchFamily="34" charset="0"/>
                <a:cs typeface="Arial" panose="020B0604020202020204" pitchFamily="34" charset="0"/>
              </a:rPr>
              <a:pPr/>
              <a:t>32</a:t>
            </a:fld>
            <a:endParaRPr lang="en-US" sz="1000" dirty="0">
              <a:solidFill>
                <a:schemeClr val="bg1">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340" y="0"/>
            <a:ext cx="1761743" cy="1957799"/>
          </a:xfrm>
          <a:prstGeom prst="rect">
            <a:avLst/>
          </a:prstGeom>
        </p:spPr>
      </p:pic>
      <p:pic>
        <p:nvPicPr>
          <p:cNvPr id="8" name="Picture 7"/>
          <p:cNvPicPr>
            <a:picLocks noChangeAspect="1"/>
          </p:cNvPicPr>
          <p:nvPr/>
        </p:nvPicPr>
        <p:blipFill>
          <a:blip r:embed="rId4"/>
          <a:stretch>
            <a:fillRect/>
          </a:stretch>
        </p:blipFill>
        <p:spPr>
          <a:xfrm>
            <a:off x="457200" y="3073738"/>
            <a:ext cx="1676400" cy="2112264"/>
          </a:xfrm>
          <a:prstGeom prst="rect">
            <a:avLst/>
          </a:prstGeom>
        </p:spPr>
      </p:pic>
    </p:spTree>
    <p:extLst>
      <p:ext uri="{BB962C8B-B14F-4D97-AF65-F5344CB8AC3E}">
        <p14:creationId xmlns:p14="http://schemas.microsoft.com/office/powerpoint/2010/main" val="2927169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2030374" y="4350582"/>
            <a:ext cx="6400800" cy="838200"/>
          </a:xfrm>
        </p:spPr>
        <p:txBody>
          <a:bodyPr>
            <a:noAutofit/>
          </a:bodyPr>
          <a:lstStyle/>
          <a:p>
            <a:pPr algn="l"/>
            <a:r>
              <a:rPr lang="lv-LV" sz="1400" dirty="0">
                <a:solidFill>
                  <a:schemeClr val="tx2"/>
                </a:solidFill>
                <a:latin typeface="Arial" panose="020B0604020202020204" pitchFamily="34" charset="0"/>
                <a:cs typeface="Arial" panose="020B0604020202020204" pitchFamily="34" charset="0"/>
              </a:rPr>
              <a:t>Kristīne Šmite</a:t>
            </a:r>
          </a:p>
          <a:p>
            <a:pPr algn="l"/>
            <a:r>
              <a:rPr lang="lv-LV" sz="1400" dirty="0">
                <a:solidFill>
                  <a:schemeClr val="tx2"/>
                </a:solidFill>
                <a:latin typeface="Arial" panose="020B0604020202020204" pitchFamily="34" charset="0"/>
                <a:ea typeface="Tahoma" panose="020B0604030504040204" pitchFamily="34" charset="0"/>
                <a:cs typeface="Arial" panose="020B0604020202020204" pitchFamily="34" charset="0"/>
              </a:rPr>
              <a:t>Infrastruktūras projektu</a:t>
            </a:r>
            <a:r>
              <a:rPr lang="lv-LV" sz="1400" dirty="0">
                <a:solidFill>
                  <a:schemeClr val="tx2"/>
                </a:solidFill>
                <a:latin typeface="Arial" panose="020B0604020202020204" pitchFamily="34" charset="0"/>
                <a:cs typeface="Arial" panose="020B0604020202020204" pitchFamily="34" charset="0"/>
              </a:rPr>
              <a:t> atlases nodaļas vecākā eksperte</a:t>
            </a:r>
          </a:p>
        </p:txBody>
      </p:sp>
      <p:sp>
        <p:nvSpPr>
          <p:cNvPr id="9" name="Subtitle 2"/>
          <p:cNvSpPr txBox="1">
            <a:spLocks/>
          </p:cNvSpPr>
          <p:nvPr/>
        </p:nvSpPr>
        <p:spPr>
          <a:xfrm>
            <a:off x="1643042" y="5357826"/>
            <a:ext cx="6400800" cy="609600"/>
          </a:xfrm>
          <a:prstGeom prst="rect">
            <a:avLst/>
          </a:prstGeom>
        </p:spPr>
        <p:txBody>
          <a:bodyPr vert="horz" lIns="93957" tIns="46979" rIns="93957" bIns="46979"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lv-LV" sz="1400" dirty="0">
                <a:solidFill>
                  <a:schemeClr val="tx2"/>
                </a:solidFill>
                <a:latin typeface="Arial" panose="020B0604020202020204" pitchFamily="34" charset="0"/>
                <a:cs typeface="Arial" panose="020B0604020202020204" pitchFamily="34" charset="0"/>
              </a:rPr>
              <a:t>2016.gada 27.oktobris</a:t>
            </a:r>
          </a:p>
          <a:p>
            <a:pPr algn="l"/>
            <a:r>
              <a:rPr lang="lv-LV" sz="1400" dirty="0">
                <a:solidFill>
                  <a:schemeClr val="tx2"/>
                </a:solidFill>
                <a:latin typeface="Arial" panose="020B0604020202020204" pitchFamily="34" charset="0"/>
                <a:cs typeface="Arial" panose="020B0604020202020204" pitchFamily="34" charset="0"/>
              </a:rPr>
              <a:t>Rīga</a:t>
            </a:r>
          </a:p>
        </p:txBody>
      </p:sp>
      <p:sp>
        <p:nvSpPr>
          <p:cNvPr id="16" name="Title 3"/>
          <p:cNvSpPr>
            <a:spLocks noGrp="1"/>
          </p:cNvSpPr>
          <p:nvPr>
            <p:ph type="ctrTitle"/>
          </p:nvPr>
        </p:nvSpPr>
        <p:spPr>
          <a:xfrm>
            <a:off x="2249148" y="1995677"/>
            <a:ext cx="4332514" cy="2362200"/>
          </a:xfrm>
        </p:spPr>
        <p:txBody>
          <a:bodyPr anchor="t">
            <a:noAutofit/>
          </a:bodyPr>
          <a:lstStyle/>
          <a:p>
            <a:pPr>
              <a:lnSpc>
                <a:spcPct val="90000"/>
              </a:lnSpc>
              <a:spcBef>
                <a:spcPts val="600"/>
              </a:spcBef>
              <a:tabLst>
                <a:tab pos="5741988" algn="l"/>
              </a:tabLst>
            </a:pPr>
            <a:r>
              <a:rPr lang="lv-LV" altLang="lv-LV" sz="4000" b="1" dirty="0">
                <a:solidFill>
                  <a:schemeClr val="tx2"/>
                </a:solidFill>
                <a:latin typeface="Arial" panose="020B0604020202020204" pitchFamily="34" charset="0"/>
                <a:cs typeface="Arial" panose="020B0604020202020204" pitchFamily="34" charset="0"/>
              </a:rPr>
              <a:t/>
            </a:r>
            <a:br>
              <a:rPr lang="lv-LV" altLang="lv-LV" sz="4000" b="1" dirty="0">
                <a:solidFill>
                  <a:schemeClr val="tx2"/>
                </a:solidFill>
                <a:latin typeface="Arial" panose="020B0604020202020204" pitchFamily="34" charset="0"/>
                <a:cs typeface="Arial" panose="020B0604020202020204" pitchFamily="34" charset="0"/>
              </a:rPr>
            </a:br>
            <a:r>
              <a:rPr lang="lv-LV" altLang="lv-LV" sz="4000" b="1" dirty="0">
                <a:solidFill>
                  <a:schemeClr val="tx2"/>
                </a:solidFill>
                <a:latin typeface="Arial" panose="020B0604020202020204" pitchFamily="34" charset="0"/>
                <a:cs typeface="Arial" panose="020B0604020202020204" pitchFamily="34" charset="0"/>
              </a:rPr>
              <a:t>Paldies par uzmanību!</a:t>
            </a:r>
            <a:endParaRPr lang="en-US" sz="4000" dirty="0">
              <a:solidFill>
                <a:schemeClr val="tx2"/>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622199"/>
            <a:ext cx="9144000" cy="2446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340" y="0"/>
            <a:ext cx="1761743" cy="1957799"/>
          </a:xfrm>
          <a:prstGeom prst="rect">
            <a:avLst/>
          </a:prstGeom>
        </p:spPr>
      </p:pic>
      <p:pic>
        <p:nvPicPr>
          <p:cNvPr id="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3757" y="1979670"/>
            <a:ext cx="2174875"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973678"/>
            <a:ext cx="2408237"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Users\cf-zalan\Desktop\2015\Jūnijs\Procedūras palaišanai PIMPOG\S.1.1\Precizētie Agijas faili mani\Saskanotie ar INgu un Aigaru\LV_ID_EU_logo_ansamblis_ERAF_RGB.png"/>
          <p:cNvPicPr/>
          <p:nvPr/>
        </p:nvPicPr>
        <p:blipFill>
          <a:blip r:embed="rId6">
            <a:extLst>
              <a:ext uri="{28A0092B-C50C-407E-A947-70E740481C1C}">
                <a14:useLocalDpi xmlns:a14="http://schemas.microsoft.com/office/drawing/2010/main" val="0"/>
              </a:ext>
            </a:extLst>
          </a:blip>
          <a:srcRect/>
          <a:stretch>
            <a:fillRect/>
          </a:stretch>
        </p:blipFill>
        <p:spPr bwMode="auto">
          <a:xfrm>
            <a:off x="4113897" y="5357826"/>
            <a:ext cx="4573806" cy="1048530"/>
          </a:xfrm>
          <a:prstGeom prst="rect">
            <a:avLst/>
          </a:prstGeom>
          <a:noFill/>
          <a:ln>
            <a:noFill/>
          </a:ln>
        </p:spPr>
      </p:pic>
      <p:sp>
        <p:nvSpPr>
          <p:cNvPr id="2" name="Slide Number Placeholder 1"/>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020285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810" y="0"/>
            <a:ext cx="1596087" cy="1772816"/>
          </a:xfrm>
          <a:prstGeom prst="rect">
            <a:avLst/>
          </a:prstGeom>
        </p:spPr>
      </p:pic>
      <p:sp>
        <p:nvSpPr>
          <p:cNvPr id="2" name="Title 1"/>
          <p:cNvSpPr>
            <a:spLocks noGrp="1"/>
          </p:cNvSpPr>
          <p:nvPr>
            <p:ph type="title"/>
          </p:nvPr>
        </p:nvSpPr>
        <p:spPr>
          <a:xfrm>
            <a:off x="1835696" y="274643"/>
            <a:ext cx="6851104" cy="1143000"/>
          </a:xfrm>
        </p:spPr>
        <p:txBody>
          <a:bodyPr>
            <a:normAutofit/>
          </a:bodyPr>
          <a:lstStyle/>
          <a:p>
            <a:pPr algn="l"/>
            <a:r>
              <a:rPr lang="lv-LV" sz="3000" b="1" dirty="0">
                <a:solidFill>
                  <a:schemeClr val="tx2"/>
                </a:solidFill>
                <a:latin typeface="Arial" panose="020B0604020202020204" pitchFamily="34" charset="0"/>
                <a:cs typeface="Arial" panose="020B0604020202020204" pitchFamily="34" charset="0"/>
              </a:rPr>
              <a:t>Normatīvais regulējums (II)</a:t>
            </a:r>
            <a:endParaRPr lang="lv-LV" sz="3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
        <p:nvSpPr>
          <p:cNvPr id="3" name="Satura vietturis 2"/>
          <p:cNvSpPr>
            <a:spLocks noGrp="1"/>
          </p:cNvSpPr>
          <p:nvPr>
            <p:ph idx="1"/>
          </p:nvPr>
        </p:nvSpPr>
        <p:spPr>
          <a:xfrm>
            <a:off x="457200" y="1417643"/>
            <a:ext cx="8229600" cy="4525965"/>
          </a:xfrm>
        </p:spPr>
        <p:txBody>
          <a:bodyPr>
            <a:noAutofit/>
          </a:bodyPr>
          <a:lstStyle/>
          <a:p>
            <a:pPr marL="342900" indent="-342900" algn="just">
              <a:lnSpc>
                <a:spcPct val="90000"/>
              </a:lnSpc>
              <a:spcBef>
                <a:spcPts val="300"/>
              </a:spcBef>
              <a:spcAft>
                <a:spcPts val="300"/>
              </a:spcAft>
              <a:buClr>
                <a:schemeClr val="tx2">
                  <a:lumMod val="75000"/>
                </a:schemeClr>
              </a:buClr>
              <a:buFont typeface="Wingdings" panose="05000000000000000000" pitchFamily="2" charset="2"/>
              <a:buChar char="q"/>
            </a:pPr>
            <a:r>
              <a:rPr lang="lv-LV" sz="1800" dirty="0">
                <a:solidFill>
                  <a:schemeClr val="tx2"/>
                </a:solidFill>
                <a:latin typeface="Arial" panose="020B0604020202020204" pitchFamily="34" charset="0"/>
                <a:ea typeface="Tahoma" panose="020B0604030504040204" pitchFamily="34" charset="0"/>
                <a:cs typeface="Arial" panose="020B0604020202020204" pitchFamily="34" charset="0"/>
              </a:rPr>
              <a:t>Ministru kabineta 2016.gada 2.augusta noteikumi Nr.514 “Darbības </a:t>
            </a:r>
            <a:r>
              <a:rPr lang="lv-LV" sz="1800" dirty="0">
                <a:solidFill>
                  <a:srgbClr val="1F497D"/>
                </a:solidFill>
                <a:latin typeface="Arial" panose="020B0604020202020204" pitchFamily="34" charset="0"/>
                <a:ea typeface="Tahoma" panose="020B0604030504040204" pitchFamily="34" charset="0"/>
                <a:cs typeface="Arial" panose="020B0604020202020204" pitchFamily="34" charset="0"/>
              </a:rPr>
              <a:t>programmas “Izaugsme un nodarbinātība” 5.4.1.specifiskā atbalsta mērķa “Saglabāt </a:t>
            </a:r>
            <a:r>
              <a:rPr lang="lv-LV" sz="1800" dirty="0">
                <a:solidFill>
                  <a:schemeClr val="tx2"/>
                </a:solidFill>
                <a:latin typeface="Arial" panose="020B0604020202020204" pitchFamily="34" charset="0"/>
                <a:ea typeface="Tahoma" panose="020B0604030504040204" pitchFamily="34" charset="0"/>
                <a:cs typeface="Arial" panose="020B0604020202020204" pitchFamily="34" charset="0"/>
              </a:rPr>
              <a:t>un atjaunot bioloģisko daudzveidību un aizsargāt ekosistēmas” 5.4.1.1.pasākuma “Antropogēno slodzi mazinošas infrastruktūras izbūve un rekonstrukcija </a:t>
            </a:r>
            <a:r>
              <a:rPr lang="lv-LV" sz="1800" i="1" dirty="0" err="1">
                <a:solidFill>
                  <a:schemeClr val="tx2"/>
                </a:solidFill>
                <a:latin typeface="Arial" panose="020B0604020202020204" pitchFamily="34" charset="0"/>
                <a:ea typeface="Tahoma" panose="020B0604030504040204" pitchFamily="34" charset="0"/>
                <a:cs typeface="Arial" panose="020B0604020202020204" pitchFamily="34" charset="0"/>
              </a:rPr>
              <a:t>Natura</a:t>
            </a:r>
            <a:r>
              <a:rPr lang="lv-LV" sz="1800" i="1" dirty="0">
                <a:solidFill>
                  <a:schemeClr val="tx2"/>
                </a:solidFill>
                <a:latin typeface="Arial" panose="020B0604020202020204" pitchFamily="34" charset="0"/>
                <a:ea typeface="Tahoma" panose="020B0604030504040204" pitchFamily="34" charset="0"/>
                <a:cs typeface="Arial" panose="020B0604020202020204" pitchFamily="34" charset="0"/>
              </a:rPr>
              <a:t> 2000 </a:t>
            </a:r>
            <a:r>
              <a:rPr lang="lv-LV" sz="1800" dirty="0">
                <a:solidFill>
                  <a:schemeClr val="tx2"/>
                </a:solidFill>
                <a:latin typeface="Arial" panose="020B0604020202020204" pitchFamily="34" charset="0"/>
                <a:ea typeface="Tahoma" panose="020B0604030504040204" pitchFamily="34" charset="0"/>
                <a:cs typeface="Arial" panose="020B0604020202020204" pitchFamily="34" charset="0"/>
              </a:rPr>
              <a:t>teritorijās” (turpmāk – pasākums) īstenošanas noteikumi </a:t>
            </a:r>
            <a:r>
              <a:rPr lang="lv-LV" sz="1800" dirty="0">
                <a:solidFill>
                  <a:schemeClr val="tx2"/>
                </a:solidFill>
                <a:latin typeface="Arial" panose="020B0604020202020204" pitchFamily="34" charset="0"/>
                <a:cs typeface="Arial" panose="020B0604020202020204" pitchFamily="34" charset="0"/>
              </a:rPr>
              <a:t>” (turpmāk - MK noteikumi);</a:t>
            </a:r>
          </a:p>
          <a:p>
            <a:pPr marL="342900" indent="-342900" algn="just">
              <a:lnSpc>
                <a:spcPct val="90000"/>
              </a:lnSpc>
              <a:spcBef>
                <a:spcPts val="300"/>
              </a:spcBef>
              <a:spcAft>
                <a:spcPts val="300"/>
              </a:spcAft>
              <a:buClr>
                <a:schemeClr val="tx2">
                  <a:lumMod val="75000"/>
                </a:schemeClr>
              </a:buClr>
              <a:buFont typeface="Wingdings" panose="05000000000000000000" pitchFamily="2" charset="2"/>
              <a:buChar char="q"/>
            </a:pPr>
            <a:r>
              <a:rPr lang="lv-LV" sz="1800" dirty="0">
                <a:solidFill>
                  <a:schemeClr val="tx2"/>
                </a:solidFill>
                <a:latin typeface="Arial" panose="020B0604020202020204" pitchFamily="34" charset="0"/>
                <a:cs typeface="Arial" panose="020B0604020202020204" pitchFamily="34" charset="0"/>
              </a:rPr>
              <a:t>Centrālās finanšu un līgumu aģentūra (turpmāk – CFLA) kā sadarbības iestāde 2016.gada 30.septembrī ir apstiprinājusi Darbības programmas “Izaugsme un nodarbinātība” 5.4.1.specifiskā atbalsta mērķa “Saglabāt un atjaunot bioloģisko daudzveidību un aizsargāt ekosistēmas” 5.4.1.1.pasākuma “Antropogēno slodzi mazinošas infrastruktūras izbūve un rekonstrukcija </a:t>
            </a:r>
            <a:r>
              <a:rPr lang="lv-LV" sz="1800" i="1" dirty="0" err="1">
                <a:solidFill>
                  <a:schemeClr val="tx2"/>
                </a:solidFill>
                <a:latin typeface="Arial" panose="020B0604020202020204" pitchFamily="34" charset="0"/>
                <a:cs typeface="Arial" panose="020B0604020202020204" pitchFamily="34" charset="0"/>
              </a:rPr>
              <a:t>Natura</a:t>
            </a:r>
            <a:r>
              <a:rPr lang="lv-LV" sz="1800" i="1" dirty="0">
                <a:solidFill>
                  <a:schemeClr val="tx2"/>
                </a:solidFill>
                <a:latin typeface="Arial" panose="020B0604020202020204" pitchFamily="34" charset="0"/>
                <a:cs typeface="Arial" panose="020B0604020202020204" pitchFamily="34" charset="0"/>
              </a:rPr>
              <a:t> 2000 </a:t>
            </a:r>
            <a:r>
              <a:rPr lang="lv-LV" sz="1800" dirty="0">
                <a:solidFill>
                  <a:schemeClr val="tx2"/>
                </a:solidFill>
                <a:latin typeface="Arial" panose="020B0604020202020204" pitchFamily="34" charset="0"/>
                <a:cs typeface="Arial" panose="020B0604020202020204" pitchFamily="34" charset="0"/>
              </a:rPr>
              <a:t>teritorijās” atlases nolikumu, kas nosaka projektu iesniegumu atlases kārtību un ietver šādus pielikumus:</a:t>
            </a:r>
          </a:p>
          <a:p>
            <a:pPr marL="1158875" indent="-527050" algn="just">
              <a:lnSpc>
                <a:spcPct val="90000"/>
              </a:lnSpc>
              <a:spcBef>
                <a:spcPts val="300"/>
              </a:spcBef>
              <a:spcAft>
                <a:spcPts val="300"/>
              </a:spcAft>
              <a:buClr>
                <a:schemeClr val="tx2">
                  <a:lumMod val="75000"/>
                </a:schemeClr>
              </a:buClr>
              <a:buFont typeface="+mj-lt"/>
              <a:buAutoNum type="arabicParenR"/>
            </a:pPr>
            <a:r>
              <a:rPr lang="lv-LV" sz="1800" dirty="0">
                <a:solidFill>
                  <a:schemeClr val="tx2"/>
                </a:solidFill>
                <a:latin typeface="Arial" panose="020B0604020202020204" pitchFamily="34" charset="0"/>
                <a:cs typeface="Arial" panose="020B0604020202020204" pitchFamily="34" charset="0"/>
              </a:rPr>
              <a:t>projekta iesnieguma veidlapu un tās pielikumus,</a:t>
            </a:r>
          </a:p>
          <a:p>
            <a:pPr marL="1158875" indent="-527050" algn="just">
              <a:lnSpc>
                <a:spcPct val="90000"/>
              </a:lnSpc>
              <a:spcBef>
                <a:spcPts val="300"/>
              </a:spcBef>
              <a:spcAft>
                <a:spcPts val="300"/>
              </a:spcAft>
              <a:buClr>
                <a:schemeClr val="tx2">
                  <a:lumMod val="75000"/>
                </a:schemeClr>
              </a:buClr>
              <a:buFont typeface="+mj-lt"/>
              <a:buAutoNum type="arabicParenR"/>
            </a:pPr>
            <a:r>
              <a:rPr lang="lv-LV" sz="1800" dirty="0">
                <a:solidFill>
                  <a:schemeClr val="tx2"/>
                </a:solidFill>
                <a:latin typeface="Arial" panose="020B0604020202020204" pitchFamily="34" charset="0"/>
                <a:cs typeface="Arial" panose="020B0604020202020204" pitchFamily="34" charset="0"/>
              </a:rPr>
              <a:t>projekta iesnieguma veidlapas aizpildīšanas metodiku,</a:t>
            </a:r>
          </a:p>
          <a:p>
            <a:pPr marL="1158875" indent="-527050" algn="just">
              <a:lnSpc>
                <a:spcPct val="90000"/>
              </a:lnSpc>
              <a:spcBef>
                <a:spcPts val="300"/>
              </a:spcBef>
              <a:spcAft>
                <a:spcPts val="300"/>
              </a:spcAft>
              <a:buClr>
                <a:schemeClr val="tx2">
                  <a:lumMod val="75000"/>
                </a:schemeClr>
              </a:buClr>
              <a:buFont typeface="+mj-lt"/>
              <a:buAutoNum type="arabicParenR"/>
            </a:pPr>
            <a:r>
              <a:rPr lang="lv-LV" sz="1800" dirty="0">
                <a:solidFill>
                  <a:schemeClr val="tx2"/>
                </a:solidFill>
                <a:latin typeface="Arial" panose="020B0604020202020204" pitchFamily="34" charset="0"/>
                <a:cs typeface="Arial" panose="020B0604020202020204" pitchFamily="34" charset="0"/>
              </a:rPr>
              <a:t>projektu iesniegumu vērtēšanas kritērijus,</a:t>
            </a:r>
          </a:p>
          <a:p>
            <a:pPr marL="1158875" indent="-527050" algn="just">
              <a:lnSpc>
                <a:spcPct val="90000"/>
              </a:lnSpc>
              <a:spcBef>
                <a:spcPts val="300"/>
              </a:spcBef>
              <a:spcAft>
                <a:spcPts val="300"/>
              </a:spcAft>
              <a:buClr>
                <a:schemeClr val="tx2">
                  <a:lumMod val="75000"/>
                </a:schemeClr>
              </a:buClr>
              <a:buFont typeface="+mj-lt"/>
              <a:buAutoNum type="arabicParenR"/>
            </a:pPr>
            <a:r>
              <a:rPr lang="lv-LV" sz="1800" dirty="0">
                <a:solidFill>
                  <a:schemeClr val="tx2"/>
                </a:solidFill>
                <a:latin typeface="Arial" panose="020B0604020202020204" pitchFamily="34" charset="0"/>
                <a:cs typeface="Arial" panose="020B0604020202020204" pitchFamily="34" charset="0"/>
              </a:rPr>
              <a:t>projektu iesniegumu vērtēšanas kritēriju piemērošanas metodiku,</a:t>
            </a:r>
          </a:p>
          <a:p>
            <a:pPr marL="1158875" indent="-527050" algn="just">
              <a:lnSpc>
                <a:spcPct val="90000"/>
              </a:lnSpc>
              <a:spcBef>
                <a:spcPts val="300"/>
              </a:spcBef>
              <a:spcAft>
                <a:spcPts val="300"/>
              </a:spcAft>
              <a:buClr>
                <a:schemeClr val="tx2">
                  <a:lumMod val="75000"/>
                </a:schemeClr>
              </a:buClr>
              <a:buFont typeface="+mj-lt"/>
              <a:buAutoNum type="arabicParenR"/>
            </a:pPr>
            <a:r>
              <a:rPr lang="lv-LV" sz="1800" dirty="0">
                <a:solidFill>
                  <a:schemeClr val="tx2"/>
                </a:solidFill>
                <a:latin typeface="Arial" panose="020B0604020202020204" pitchFamily="34" charset="0"/>
                <a:cs typeface="Arial" panose="020B0604020202020204" pitchFamily="34" charset="0"/>
              </a:rPr>
              <a:t>līguma par projekta īstenošanu projektu</a:t>
            </a:r>
            <a:r>
              <a:rPr lang="lv-LV" sz="1800" dirty="0" smtClean="0">
                <a:solidFill>
                  <a:schemeClr val="tx2"/>
                </a:solidFill>
                <a:latin typeface="Arial" panose="020B0604020202020204" pitchFamily="34" charset="0"/>
                <a:cs typeface="Arial" panose="020B0604020202020204" pitchFamily="34" charset="0"/>
              </a:rPr>
              <a:t>.</a:t>
            </a:r>
            <a:endParaRPr lang="lv-LV" sz="1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6848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810" y="0"/>
            <a:ext cx="1596087" cy="1772816"/>
          </a:xfrm>
          <a:prstGeom prst="rect">
            <a:avLst/>
          </a:prstGeom>
        </p:spPr>
      </p:pic>
      <p:sp>
        <p:nvSpPr>
          <p:cNvPr id="2" name="Title 1"/>
          <p:cNvSpPr>
            <a:spLocks noGrp="1"/>
          </p:cNvSpPr>
          <p:nvPr>
            <p:ph type="title"/>
          </p:nvPr>
        </p:nvSpPr>
        <p:spPr>
          <a:xfrm>
            <a:off x="1835696" y="274643"/>
            <a:ext cx="6851104" cy="1143000"/>
          </a:xfrm>
        </p:spPr>
        <p:txBody>
          <a:bodyPr>
            <a:normAutofit/>
          </a:bodyPr>
          <a:lstStyle/>
          <a:p>
            <a:pPr algn="l"/>
            <a:r>
              <a:rPr lang="lv-LV" sz="3000" b="1" dirty="0">
                <a:solidFill>
                  <a:schemeClr val="tx2"/>
                </a:solidFill>
                <a:latin typeface="Arial" panose="020B0604020202020204" pitchFamily="34" charset="0"/>
                <a:cs typeface="Arial" panose="020B0604020202020204" pitchFamily="34" charset="0"/>
              </a:rPr>
              <a:t>Specifiskā atbalsta mērķa pasākums</a:t>
            </a:r>
            <a:endParaRPr lang="lv-LV" sz="3000" dirty="0"/>
          </a:p>
        </p:txBody>
      </p:sp>
      <p:graphicFrame>
        <p:nvGraphicFramePr>
          <p:cNvPr id="8" name="Satura vietturis 7"/>
          <p:cNvGraphicFramePr>
            <a:graphicFrameLocks noGrp="1"/>
          </p:cNvGraphicFramePr>
          <p:nvPr>
            <p:ph idx="1"/>
            <p:extLst>
              <p:ext uri="{D42A27DB-BD31-4B8C-83A1-F6EECF244321}">
                <p14:modId xmlns:p14="http://schemas.microsoft.com/office/powerpoint/2010/main" val="4096144522"/>
              </p:ext>
            </p:extLst>
          </p:nvPr>
        </p:nvGraphicFramePr>
        <p:xfrm>
          <a:off x="457200" y="1628800"/>
          <a:ext cx="8229600" cy="4089400"/>
        </p:xfrm>
        <a:graphic>
          <a:graphicData uri="http://schemas.openxmlformats.org/drawingml/2006/table">
            <a:tbl>
              <a:tblPr firstRow="1" bandRow="1">
                <a:tableStyleId>{69CF1AB2-1976-4502-BF36-3FF5EA218861}</a:tableStyleId>
              </a:tblPr>
              <a:tblGrid>
                <a:gridCol w="2674640">
                  <a:extLst>
                    <a:ext uri="{9D8B030D-6E8A-4147-A177-3AD203B41FA5}">
                      <a16:colId xmlns:a16="http://schemas.microsoft.com/office/drawing/2014/main" xmlns="" val="3692405746"/>
                    </a:ext>
                  </a:extLst>
                </a:gridCol>
                <a:gridCol w="5554960">
                  <a:extLst>
                    <a:ext uri="{9D8B030D-6E8A-4147-A177-3AD203B41FA5}">
                      <a16:colId xmlns:a16="http://schemas.microsoft.com/office/drawing/2014/main" xmlns="" val="4061928741"/>
                    </a:ext>
                  </a:extLst>
                </a:gridCol>
              </a:tblGrid>
              <a:tr h="198224">
                <a:tc>
                  <a:txBody>
                    <a:bodyPr/>
                    <a:lstStyle/>
                    <a:p>
                      <a:r>
                        <a:rPr lang="lv-LV" sz="1800" b="1" dirty="0">
                          <a:solidFill>
                            <a:srgbClr val="1F497D"/>
                          </a:solidFill>
                          <a:latin typeface="Arial" panose="020B0604020202020204" pitchFamily="34" charset="0"/>
                          <a:cs typeface="Arial" panose="020B0604020202020204" pitchFamily="34" charset="0"/>
                        </a:rPr>
                        <a:t>Finansējuma saņēmēji</a:t>
                      </a:r>
                    </a:p>
                  </a:txBody>
                  <a:tcPr/>
                </a:tc>
                <a:tc>
                  <a:txBody>
                    <a:bodyPr/>
                    <a:lstStyle/>
                    <a:p>
                      <a:r>
                        <a:rPr lang="lv-LV" sz="1800" b="0" dirty="0">
                          <a:solidFill>
                            <a:srgbClr val="1F497D"/>
                          </a:solidFill>
                          <a:latin typeface="Arial" panose="020B0604020202020204" pitchFamily="34" charset="0"/>
                          <a:cs typeface="Arial" panose="020B0604020202020204" pitchFamily="34" charset="0"/>
                        </a:rPr>
                        <a:t>Pašvaldība vai tās izveidota iestāde, kuras funkcijās ietilpst </a:t>
                      </a:r>
                      <a:r>
                        <a:rPr lang="lv-LV" sz="1800" b="0" i="1" dirty="0" err="1">
                          <a:solidFill>
                            <a:srgbClr val="1F497D"/>
                          </a:solidFill>
                          <a:latin typeface="Arial" panose="020B0604020202020204" pitchFamily="34" charset="0"/>
                          <a:cs typeface="Arial" panose="020B0604020202020204" pitchFamily="34" charset="0"/>
                        </a:rPr>
                        <a:t>Natura</a:t>
                      </a:r>
                      <a:r>
                        <a:rPr lang="lv-LV" sz="1800" b="0" i="1" dirty="0">
                          <a:solidFill>
                            <a:srgbClr val="1F497D"/>
                          </a:solidFill>
                          <a:latin typeface="Arial" panose="020B0604020202020204" pitchFamily="34" charset="0"/>
                          <a:cs typeface="Arial" panose="020B0604020202020204" pitchFamily="34" charset="0"/>
                        </a:rPr>
                        <a:t> 2000 </a:t>
                      </a:r>
                      <a:r>
                        <a:rPr lang="lv-LV" sz="1800" b="0" dirty="0">
                          <a:solidFill>
                            <a:srgbClr val="1F497D"/>
                          </a:solidFill>
                          <a:latin typeface="Arial" panose="020B0604020202020204" pitchFamily="34" charset="0"/>
                          <a:cs typeface="Arial" panose="020B0604020202020204" pitchFamily="34" charset="0"/>
                        </a:rPr>
                        <a:t>teritorijas vai tai piegulošas teritorijas apsaimniekošana, kurā projekta ietvaros paredzēti infrastruktūras būvdarbi</a:t>
                      </a:r>
                    </a:p>
                  </a:txBody>
                  <a:tcPr/>
                </a:tc>
                <a:extLst>
                  <a:ext uri="{0D108BD9-81ED-4DB2-BD59-A6C34878D82A}">
                    <a16:rowId xmlns:a16="http://schemas.microsoft.com/office/drawing/2014/main" xmlns="" val="74727511"/>
                  </a:ext>
                </a:extLst>
              </a:tr>
              <a:tr h="185420">
                <a:tc>
                  <a:txBody>
                    <a:bodyPr/>
                    <a:lstStyle/>
                    <a:p>
                      <a:r>
                        <a:rPr lang="lv-LV" sz="1800" b="1" dirty="0">
                          <a:solidFill>
                            <a:srgbClr val="1F497D"/>
                          </a:solidFill>
                          <a:latin typeface="Arial" panose="020B0604020202020204" pitchFamily="34" charset="0"/>
                          <a:cs typeface="Arial" panose="020B0604020202020204" pitchFamily="34" charset="0"/>
                        </a:rPr>
                        <a:t>Pasākuma</a:t>
                      </a:r>
                      <a:r>
                        <a:rPr lang="lv-LV" sz="1800" b="1" baseline="0" dirty="0">
                          <a:solidFill>
                            <a:srgbClr val="1F497D"/>
                          </a:solidFill>
                          <a:latin typeface="Arial" panose="020B0604020202020204" pitchFamily="34" charset="0"/>
                          <a:cs typeface="Arial" panose="020B0604020202020204" pitchFamily="34" charset="0"/>
                        </a:rPr>
                        <a:t> mērķis</a:t>
                      </a:r>
                      <a:endParaRPr lang="lv-LV" sz="1800" b="1" dirty="0">
                        <a:solidFill>
                          <a:srgbClr val="1F497D"/>
                        </a:solidFill>
                        <a:latin typeface="Arial" panose="020B0604020202020204" pitchFamily="34" charset="0"/>
                        <a:cs typeface="Arial" panose="020B0604020202020204" pitchFamily="34" charset="0"/>
                      </a:endParaRPr>
                    </a:p>
                  </a:txBody>
                  <a:tcPr/>
                </a:tc>
                <a:tc>
                  <a:txBody>
                    <a:bodyPr/>
                    <a:lstStyle/>
                    <a:p>
                      <a:r>
                        <a:rPr lang="lv-LV" sz="1800" dirty="0">
                          <a:solidFill>
                            <a:srgbClr val="1F497D"/>
                          </a:solidFill>
                          <a:latin typeface="Arial" panose="020B0604020202020204" pitchFamily="34" charset="0"/>
                          <a:cs typeface="Arial" panose="020B0604020202020204" pitchFamily="34" charset="0"/>
                        </a:rPr>
                        <a:t>Mazināt antropogēnās slodzes, tai skaitā tūrisma, eitrofikācijas, erozijas un vides piesārņojuma iespējamo ietekmi uz īpaši aizsargājamiem biotopiem un sugām, veidojot kvalitatīvu tūrisma un dabas izziņas infrastruktūras </a:t>
                      </a:r>
                      <a:r>
                        <a:rPr lang="lv-LV" sz="1800" dirty="0" smtClean="0">
                          <a:solidFill>
                            <a:srgbClr val="1F497D"/>
                          </a:solidFill>
                          <a:latin typeface="Arial" panose="020B0604020202020204" pitchFamily="34" charset="0"/>
                          <a:cs typeface="Arial" panose="020B0604020202020204" pitchFamily="34" charset="0"/>
                        </a:rPr>
                        <a:t>tīklu</a:t>
                      </a:r>
                      <a:endParaRPr lang="lv-LV" sz="1800" dirty="0">
                        <a:solidFill>
                          <a:srgbClr val="1F497D"/>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846798583"/>
                  </a:ext>
                </a:extLst>
              </a:tr>
              <a:tr h="185420">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800" b="1" dirty="0">
                          <a:solidFill>
                            <a:srgbClr val="1F497D"/>
                          </a:solidFill>
                          <a:latin typeface="Arial" panose="020B0604020202020204" pitchFamily="34" charset="0"/>
                          <a:cs typeface="Arial" panose="020B0604020202020204" pitchFamily="34" charset="0"/>
                        </a:rPr>
                        <a:t>Atlases veids</a:t>
                      </a:r>
                    </a:p>
                  </a:txBody>
                  <a:tcPr/>
                </a:tc>
                <a:tc>
                  <a:txBody>
                    <a:bodyPr/>
                    <a:lstStyle/>
                    <a:p>
                      <a:r>
                        <a:rPr lang="lv-LV" sz="1800" b="0" dirty="0">
                          <a:solidFill>
                            <a:schemeClr val="tx2"/>
                          </a:solidFill>
                          <a:latin typeface="Arial" panose="020B0604020202020204" pitchFamily="34" charset="0"/>
                          <a:cs typeface="Arial" panose="020B0604020202020204" pitchFamily="34" charset="0"/>
                        </a:rPr>
                        <a:t>Atklāta projektu iesniegumu atlase</a:t>
                      </a:r>
                    </a:p>
                  </a:txBody>
                  <a:tcPr/>
                </a:tc>
                <a:extLst>
                  <a:ext uri="{0D108BD9-81ED-4DB2-BD59-A6C34878D82A}">
                    <a16:rowId xmlns:a16="http://schemas.microsoft.com/office/drawing/2014/main" xmlns="" val="1826467843"/>
                  </a:ext>
                </a:extLst>
              </a:tr>
              <a:tr h="370840">
                <a:tc>
                  <a:txBody>
                    <a:bodyPr/>
                    <a:lstStyle/>
                    <a:p>
                      <a:r>
                        <a:rPr lang="lv-LV" sz="1800" b="1" dirty="0">
                          <a:solidFill>
                            <a:srgbClr val="1F497D"/>
                          </a:solidFill>
                          <a:latin typeface="Arial" panose="020B0604020202020204" pitchFamily="34" charset="0"/>
                          <a:cs typeface="Arial" panose="020B0604020202020204" pitchFamily="34" charset="0"/>
                        </a:rPr>
                        <a:t>Atbildīgā iestāde</a:t>
                      </a:r>
                    </a:p>
                  </a:txBody>
                  <a:tcPr/>
                </a:tc>
                <a:tc>
                  <a:txBody>
                    <a:bodyPr/>
                    <a:lstStyle/>
                    <a:p>
                      <a:r>
                        <a:rPr lang="lv-LV" sz="1800" b="0" dirty="0">
                          <a:solidFill>
                            <a:schemeClr val="tx2"/>
                          </a:solidFill>
                          <a:latin typeface="Arial" panose="020B0604020202020204" pitchFamily="34" charset="0"/>
                          <a:cs typeface="Arial" panose="020B0604020202020204" pitchFamily="34" charset="0"/>
                        </a:rPr>
                        <a:t>Vides aizsardzības un reģionālās attīstības ministrija</a:t>
                      </a:r>
                    </a:p>
                  </a:txBody>
                  <a:tcPr/>
                </a:tc>
                <a:extLst>
                  <a:ext uri="{0D108BD9-81ED-4DB2-BD59-A6C34878D82A}">
                    <a16:rowId xmlns:a16="http://schemas.microsoft.com/office/drawing/2014/main" xmlns="" val="3518602326"/>
                  </a:ext>
                </a:extLst>
              </a:tr>
              <a:tr h="370840">
                <a:tc>
                  <a:txBody>
                    <a:bodyPr/>
                    <a:lstStyle/>
                    <a:p>
                      <a:r>
                        <a:rPr lang="lv-LV" sz="1800" b="1" dirty="0">
                          <a:solidFill>
                            <a:srgbClr val="1F497D"/>
                          </a:solidFill>
                          <a:latin typeface="Arial" panose="020B0604020202020204" pitchFamily="34" charset="0"/>
                          <a:cs typeface="Arial" panose="020B0604020202020204" pitchFamily="34" charset="0"/>
                        </a:rPr>
                        <a:t>Projektu iesniegumu iesniegšanas termiņš</a:t>
                      </a:r>
                    </a:p>
                  </a:txBody>
                  <a:tcPr/>
                </a:tc>
                <a:tc>
                  <a:txBody>
                    <a:bodyPr/>
                    <a:lstStyle/>
                    <a:p>
                      <a:r>
                        <a:rPr lang="lv-LV" sz="2000" dirty="0">
                          <a:solidFill>
                            <a:schemeClr val="accent6">
                              <a:lumMod val="75000"/>
                            </a:schemeClr>
                          </a:solidFill>
                          <a:latin typeface="Arial" panose="020B0604020202020204" pitchFamily="34" charset="0"/>
                          <a:cs typeface="Arial" panose="020B0604020202020204" pitchFamily="34" charset="0"/>
                        </a:rPr>
                        <a:t>No 2016.gada 3.oktobra līdz </a:t>
                      </a:r>
                    </a:p>
                    <a:p>
                      <a:r>
                        <a:rPr lang="lv-LV" sz="2000" b="1" dirty="0">
                          <a:solidFill>
                            <a:schemeClr val="accent6">
                              <a:lumMod val="75000"/>
                            </a:schemeClr>
                          </a:solidFill>
                          <a:latin typeface="Arial" panose="020B0604020202020204" pitchFamily="34" charset="0"/>
                          <a:cs typeface="Arial" panose="020B0604020202020204" pitchFamily="34" charset="0"/>
                        </a:rPr>
                        <a:t>2017.gada 6.janvāra </a:t>
                      </a:r>
                      <a:r>
                        <a:rPr lang="lv-LV" sz="2000" b="1" u="sng" dirty="0">
                          <a:solidFill>
                            <a:schemeClr val="accent6">
                              <a:lumMod val="75000"/>
                            </a:schemeClr>
                          </a:solidFill>
                          <a:latin typeface="Arial" panose="020B0604020202020204" pitchFamily="34" charset="0"/>
                          <a:cs typeface="Arial" panose="020B0604020202020204" pitchFamily="34" charset="0"/>
                        </a:rPr>
                        <a:t>plkst.17:00</a:t>
                      </a:r>
                    </a:p>
                  </a:txBody>
                  <a:tcPr/>
                </a:tc>
                <a:extLst>
                  <a:ext uri="{0D108BD9-81ED-4DB2-BD59-A6C34878D82A}">
                    <a16:rowId xmlns:a16="http://schemas.microsoft.com/office/drawing/2014/main" xmlns="" val="2885479856"/>
                  </a:ext>
                </a:extLst>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4208075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810" y="0"/>
            <a:ext cx="1596087" cy="1772816"/>
          </a:xfrm>
          <a:prstGeom prst="rect">
            <a:avLst/>
          </a:prstGeom>
        </p:spPr>
      </p:pic>
      <p:sp>
        <p:nvSpPr>
          <p:cNvPr id="2" name="Title 1"/>
          <p:cNvSpPr>
            <a:spLocks noGrp="1"/>
          </p:cNvSpPr>
          <p:nvPr>
            <p:ph type="title"/>
          </p:nvPr>
        </p:nvSpPr>
        <p:spPr>
          <a:xfrm>
            <a:off x="1835696" y="274643"/>
            <a:ext cx="6851104" cy="1143000"/>
          </a:xfrm>
        </p:spPr>
        <p:txBody>
          <a:bodyPr>
            <a:normAutofit/>
          </a:bodyPr>
          <a:lstStyle/>
          <a:p>
            <a:pPr algn="l"/>
            <a:r>
              <a:rPr lang="lv-LV" sz="3000" b="1" dirty="0">
                <a:solidFill>
                  <a:schemeClr val="tx2"/>
                </a:solidFill>
                <a:latin typeface="Arial" panose="020B0604020202020204" pitchFamily="34" charset="0"/>
                <a:cs typeface="Arial" panose="020B0604020202020204" pitchFamily="34" charset="0"/>
              </a:rPr>
              <a:t>Pirms projekta iesnieguma veidlapas aizpildīšanas (I)</a:t>
            </a:r>
            <a:endParaRPr lang="lv-LV" sz="3000" dirty="0"/>
          </a:p>
        </p:txBody>
      </p:sp>
      <p:sp>
        <p:nvSpPr>
          <p:cNvPr id="3" name="Content Placeholder 2"/>
          <p:cNvSpPr>
            <a:spLocks noGrp="1"/>
          </p:cNvSpPr>
          <p:nvPr>
            <p:ph idx="1"/>
          </p:nvPr>
        </p:nvSpPr>
        <p:spPr/>
        <p:txBody>
          <a:bodyPr>
            <a:normAutofit/>
          </a:bodyPr>
          <a:lstStyle/>
          <a:p>
            <a:pPr marL="0" indent="0">
              <a:buNone/>
            </a:pPr>
            <a:r>
              <a:rPr lang="lv-LV" sz="1800" dirty="0">
                <a:solidFill>
                  <a:srgbClr val="1F497D"/>
                </a:solidFill>
                <a:latin typeface="Arial" panose="020B0604020202020204" pitchFamily="34" charset="0"/>
                <a:cs typeface="Arial" panose="020B0604020202020204" pitchFamily="34" charset="0"/>
                <a:hlinkClick r:id="rId3"/>
              </a:rPr>
              <a:t>http://cfla.gov.lv/lv/es-fondi-2014-2020/izsludinatas-atlases/5-4-1-1</a:t>
            </a:r>
            <a:endParaRPr lang="lv-LV" sz="1800" dirty="0">
              <a:solidFill>
                <a:srgbClr val="1F497D"/>
              </a:solidFill>
              <a:latin typeface="Arial" panose="020B0604020202020204" pitchFamily="34" charset="0"/>
              <a:cs typeface="Arial" panose="020B0604020202020204" pitchFamily="34" charset="0"/>
            </a:endParaRPr>
          </a:p>
          <a:p>
            <a:pPr marL="0" indent="0">
              <a:buNone/>
            </a:pPr>
            <a:endParaRPr lang="lv-LV" sz="1800" dirty="0">
              <a:solidFill>
                <a:srgbClr val="1F497D"/>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pic>
        <p:nvPicPr>
          <p:cNvPr id="7" name="Picture 6"/>
          <p:cNvPicPr>
            <a:picLocks noChangeAspect="1"/>
          </p:cNvPicPr>
          <p:nvPr/>
        </p:nvPicPr>
        <p:blipFill>
          <a:blip r:embed="rId4"/>
          <a:stretch>
            <a:fillRect/>
          </a:stretch>
        </p:blipFill>
        <p:spPr>
          <a:xfrm>
            <a:off x="1835696" y="1961634"/>
            <a:ext cx="4722147" cy="4635718"/>
          </a:xfrm>
          <a:prstGeom prst="rect">
            <a:avLst/>
          </a:prstGeom>
        </p:spPr>
      </p:pic>
    </p:spTree>
    <p:extLst>
      <p:ext uri="{BB962C8B-B14F-4D97-AF65-F5344CB8AC3E}">
        <p14:creationId xmlns:p14="http://schemas.microsoft.com/office/powerpoint/2010/main" val="3567211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810" y="0"/>
            <a:ext cx="1596087" cy="1772816"/>
          </a:xfrm>
          <a:prstGeom prst="rect">
            <a:avLst/>
          </a:prstGeom>
        </p:spPr>
      </p:pic>
      <p:sp>
        <p:nvSpPr>
          <p:cNvPr id="2" name="Title 1"/>
          <p:cNvSpPr>
            <a:spLocks noGrp="1"/>
          </p:cNvSpPr>
          <p:nvPr>
            <p:ph type="title"/>
          </p:nvPr>
        </p:nvSpPr>
        <p:spPr>
          <a:xfrm>
            <a:off x="1835696" y="274643"/>
            <a:ext cx="6851104" cy="1143000"/>
          </a:xfrm>
        </p:spPr>
        <p:txBody>
          <a:bodyPr>
            <a:normAutofit/>
          </a:bodyPr>
          <a:lstStyle/>
          <a:p>
            <a:pPr algn="l"/>
            <a:r>
              <a:rPr lang="lv-LV" sz="3000" b="1" dirty="0">
                <a:solidFill>
                  <a:schemeClr val="tx2"/>
                </a:solidFill>
                <a:latin typeface="Arial" panose="020B0604020202020204" pitchFamily="34" charset="0"/>
                <a:cs typeface="Arial" panose="020B0604020202020204" pitchFamily="34" charset="0"/>
              </a:rPr>
              <a:t>Pirms projekta iesnieguma veidlapas aizpildīšanas (IV)</a:t>
            </a:r>
            <a:endParaRPr lang="lv-LV" sz="3000" dirty="0"/>
          </a:p>
        </p:txBody>
      </p:sp>
      <p:sp>
        <p:nvSpPr>
          <p:cNvPr id="3" name="Content Placeholder 2"/>
          <p:cNvSpPr>
            <a:spLocks noGrp="1"/>
          </p:cNvSpPr>
          <p:nvPr>
            <p:ph idx="1"/>
          </p:nvPr>
        </p:nvSpPr>
        <p:spPr>
          <a:xfrm>
            <a:off x="457200" y="1624023"/>
            <a:ext cx="8229600" cy="4525965"/>
          </a:xfrm>
        </p:spPr>
        <p:txBody>
          <a:bodyPr>
            <a:noAutofit/>
          </a:bodyPr>
          <a:lstStyle/>
          <a:p>
            <a:pPr marL="0" indent="0" algn="just">
              <a:buNone/>
            </a:pPr>
            <a:r>
              <a:rPr lang="lv-LV" sz="1650" dirty="0">
                <a:solidFill>
                  <a:srgbClr val="1F497D"/>
                </a:solidFill>
                <a:latin typeface="Arial" panose="020B0604020202020204" pitchFamily="34" charset="0"/>
                <a:cs typeface="Arial" panose="020B0604020202020204" pitchFamily="34" charset="0"/>
              </a:rPr>
              <a:t>Saskaņā MK noteikumu 21.punktu </a:t>
            </a:r>
            <a:r>
              <a:rPr lang="lv-LV" sz="1650" b="1" dirty="0">
                <a:solidFill>
                  <a:srgbClr val="1F497D"/>
                </a:solidFill>
                <a:latin typeface="Arial" panose="020B0604020202020204" pitchFamily="34" charset="0"/>
                <a:cs typeface="Arial" panose="020B0604020202020204" pitchFamily="34" charset="0"/>
              </a:rPr>
              <a:t>projekta iesniedzējs vismaz</a:t>
            </a:r>
            <a:r>
              <a:rPr lang="lv-LV" sz="1650" dirty="0">
                <a:solidFill>
                  <a:srgbClr val="1F497D"/>
                </a:solidFill>
                <a:latin typeface="Arial" panose="020B0604020202020204" pitchFamily="34" charset="0"/>
                <a:cs typeface="Arial" panose="020B0604020202020204" pitchFamily="34" charset="0"/>
              </a:rPr>
              <a:t> </a:t>
            </a:r>
            <a:r>
              <a:rPr lang="lv-LV" sz="1650" b="1" dirty="0">
                <a:solidFill>
                  <a:srgbClr val="1F497D"/>
                </a:solidFill>
                <a:latin typeface="Arial" panose="020B0604020202020204" pitchFamily="34" charset="0"/>
                <a:cs typeface="Arial" panose="020B0604020202020204" pitchFamily="34" charset="0"/>
              </a:rPr>
              <a:t>30 darba dienas</a:t>
            </a:r>
            <a:r>
              <a:rPr lang="lv-LV" sz="1650" dirty="0">
                <a:solidFill>
                  <a:srgbClr val="1F497D"/>
                </a:solidFill>
                <a:latin typeface="Arial" panose="020B0604020202020204" pitchFamily="34" charset="0"/>
                <a:cs typeface="Arial" panose="020B0604020202020204" pitchFamily="34" charset="0"/>
              </a:rPr>
              <a:t> pirms projekta iesnieguma iesniegšanas termiņa, t.i. </a:t>
            </a:r>
            <a:r>
              <a:rPr lang="lv-LV" sz="1650" u="sng" dirty="0">
                <a:solidFill>
                  <a:srgbClr val="1F497D"/>
                </a:solidFill>
                <a:latin typeface="Arial" panose="020B0604020202020204" pitchFamily="34" charset="0"/>
                <a:cs typeface="Arial" panose="020B0604020202020204" pitchFamily="34" charset="0"/>
              </a:rPr>
              <a:t>ne vēlāk kā līdz 2016.gada 24.novembrim</a:t>
            </a:r>
            <a:r>
              <a:rPr lang="lv-LV" sz="1650" dirty="0">
                <a:solidFill>
                  <a:srgbClr val="1F497D"/>
                </a:solidFill>
                <a:latin typeface="Arial" panose="020B0604020202020204" pitchFamily="34" charset="0"/>
                <a:cs typeface="Arial" panose="020B0604020202020204" pitchFamily="34" charset="0"/>
              </a:rPr>
              <a:t>, Dabas aizsardzības pārvaldē iesniedz:</a:t>
            </a:r>
          </a:p>
          <a:p>
            <a:pPr algn="just"/>
            <a:r>
              <a:rPr lang="lv-LV" sz="1650" b="1" dirty="0">
                <a:solidFill>
                  <a:srgbClr val="1F497D"/>
                </a:solidFill>
                <a:latin typeface="Arial" panose="020B0604020202020204" pitchFamily="34" charset="0"/>
                <a:cs typeface="Arial" panose="020B0604020202020204" pitchFamily="34" charset="0"/>
              </a:rPr>
              <a:t>aprēķinu par projekta ietekmes uz iznākuma rādītāja sasniegšanu, </a:t>
            </a:r>
            <a:r>
              <a:rPr lang="lv-LV" sz="1650" dirty="0">
                <a:solidFill>
                  <a:srgbClr val="1F497D"/>
                </a:solidFill>
                <a:latin typeface="Arial" panose="020B0604020202020204" pitchFamily="34" charset="0"/>
                <a:cs typeface="Arial" panose="020B0604020202020204" pitchFamily="34" charset="0"/>
              </a:rPr>
              <a:t>kas jāveic atbilstoši metodikai;</a:t>
            </a:r>
          </a:p>
          <a:p>
            <a:pPr algn="just"/>
            <a:r>
              <a:rPr lang="lv-LV" sz="1650" b="1" dirty="0">
                <a:solidFill>
                  <a:srgbClr val="1F497D"/>
                </a:solidFill>
                <a:latin typeface="Arial" panose="020B0604020202020204" pitchFamily="34" charset="0"/>
                <a:cs typeface="Arial" panose="020B0604020202020204" pitchFamily="34" charset="0"/>
              </a:rPr>
              <a:t>informāciju par projektā plānoto infrastruktūru</a:t>
            </a:r>
            <a:r>
              <a:rPr lang="lv-LV" sz="1650" dirty="0">
                <a:solidFill>
                  <a:srgbClr val="1F497D"/>
                </a:solidFill>
                <a:latin typeface="Arial" panose="020B0604020202020204" pitchFamily="34" charset="0"/>
                <a:cs typeface="Arial" panose="020B0604020202020204" pitchFamily="34" charset="0"/>
              </a:rPr>
              <a:t>, tai skaitā būvprojektu minimālā sastāvā vai būvprojektu un atbilstošas izšķirtspējas kartogrāfisko materiālu ne mazākā mērogā kā 1 : 10 000 ar piesaisti Latvijas ģeodēzisko koordinātu sistēmai, kurā redzamas plānotās infrastruktūras izveides vietas, reljefs un blakus sastopamās dabas vērtības, </a:t>
            </a:r>
          </a:p>
          <a:p>
            <a:pPr marL="0" indent="0" algn="just">
              <a:buNone/>
            </a:pPr>
            <a:r>
              <a:rPr lang="lv-LV" sz="1650" dirty="0">
                <a:solidFill>
                  <a:srgbClr val="1F497D"/>
                </a:solidFill>
                <a:latin typeface="Arial" panose="020B0604020202020204" pitchFamily="34" charset="0"/>
                <a:cs typeface="Arial" panose="020B0604020202020204" pitchFamily="34" charset="0"/>
              </a:rPr>
              <a:t>atzinuma saņemšanai par projektā plānoto darbību atbilstību dabas aizsardzības plāna mērķim, par kompleksu pieeju projekta darbību plānošanā, pārbaudot, vai ir paredzēta ne tikai </a:t>
            </a:r>
            <a:r>
              <a:rPr lang="lv-LV" sz="1650" i="1" dirty="0" err="1">
                <a:solidFill>
                  <a:srgbClr val="1F497D"/>
                </a:solidFill>
                <a:latin typeface="Arial" panose="020B0604020202020204" pitchFamily="34" charset="0"/>
                <a:cs typeface="Arial" panose="020B0604020202020204" pitchFamily="34" charset="0"/>
              </a:rPr>
              <a:t>Natura</a:t>
            </a:r>
            <a:r>
              <a:rPr lang="lv-LV" sz="1650" i="1" dirty="0">
                <a:solidFill>
                  <a:srgbClr val="1F497D"/>
                </a:solidFill>
                <a:latin typeface="Arial" panose="020B0604020202020204" pitchFamily="34" charset="0"/>
                <a:cs typeface="Arial" panose="020B0604020202020204" pitchFamily="34" charset="0"/>
              </a:rPr>
              <a:t> 2000 </a:t>
            </a:r>
            <a:r>
              <a:rPr lang="lv-LV" sz="1650" dirty="0">
                <a:solidFill>
                  <a:srgbClr val="1F497D"/>
                </a:solidFill>
                <a:latin typeface="Arial" panose="020B0604020202020204" pitchFamily="34" charset="0"/>
                <a:cs typeface="Arial" panose="020B0604020202020204" pitchFamily="34" charset="0"/>
              </a:rPr>
              <a:t>teritorijas pieejamību veicinošas, bet arī atbilstošas antropogēno slodzi mazinošas infrastruktūras izbūve, tai skaitā izvietojot informatīvus objektus, par projekta ietekmes uz iznākuma rādītāju aprēķina atbilstību pārvaldes izstrādātajai</a:t>
            </a:r>
          </a:p>
          <a:p>
            <a:pPr marL="0" indent="0" algn="just">
              <a:buNone/>
            </a:pPr>
            <a:r>
              <a:rPr lang="lv-LV" sz="1650" dirty="0">
                <a:solidFill>
                  <a:srgbClr val="1F497D"/>
                </a:solidFill>
                <a:latin typeface="Arial" panose="020B0604020202020204" pitchFamily="34" charset="0"/>
                <a:cs typeface="Arial" panose="020B0604020202020204" pitchFamily="34" charset="0"/>
              </a:rPr>
              <a:t>metodikai.</a:t>
            </a:r>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659341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810" y="0"/>
            <a:ext cx="1596087" cy="1772816"/>
          </a:xfrm>
          <a:prstGeom prst="rect">
            <a:avLst/>
          </a:prstGeom>
        </p:spPr>
      </p:pic>
      <p:sp>
        <p:nvSpPr>
          <p:cNvPr id="2" name="Title 1"/>
          <p:cNvSpPr>
            <a:spLocks noGrp="1"/>
          </p:cNvSpPr>
          <p:nvPr>
            <p:ph type="title"/>
          </p:nvPr>
        </p:nvSpPr>
        <p:spPr>
          <a:xfrm>
            <a:off x="1835696" y="274643"/>
            <a:ext cx="6851104" cy="1143000"/>
          </a:xfrm>
        </p:spPr>
        <p:txBody>
          <a:bodyPr>
            <a:normAutofit/>
          </a:bodyPr>
          <a:lstStyle/>
          <a:p>
            <a:pPr algn="l"/>
            <a:r>
              <a:rPr lang="lv-LV" sz="3000" b="1" dirty="0">
                <a:solidFill>
                  <a:schemeClr val="tx2"/>
                </a:solidFill>
                <a:latin typeface="Arial" panose="020B0604020202020204" pitchFamily="34" charset="0"/>
                <a:cs typeface="Arial" panose="020B0604020202020204" pitchFamily="34" charset="0"/>
              </a:rPr>
              <a:t>Pirms projekta iesnieguma veidlapas aizpildīšanas (II)</a:t>
            </a:r>
            <a:endParaRPr lang="lv-LV" sz="3000" dirty="0"/>
          </a:p>
        </p:txBody>
      </p:sp>
      <p:sp>
        <p:nvSpPr>
          <p:cNvPr id="3" name="Content Placeholder 2"/>
          <p:cNvSpPr>
            <a:spLocks noGrp="1"/>
          </p:cNvSpPr>
          <p:nvPr>
            <p:ph idx="1"/>
          </p:nvPr>
        </p:nvSpPr>
        <p:spPr/>
        <p:txBody>
          <a:bodyPr>
            <a:normAutofit lnSpcReduction="10000"/>
          </a:bodyPr>
          <a:lstStyle/>
          <a:p>
            <a:pPr marL="0" indent="0">
              <a:buNone/>
            </a:pPr>
            <a:r>
              <a:rPr lang="lv-LV" sz="1800" dirty="0">
                <a:solidFill>
                  <a:srgbClr val="1F497D"/>
                </a:solidFill>
                <a:latin typeface="Arial" panose="020B0604020202020204" pitchFamily="34" charset="0"/>
                <a:cs typeface="Arial" panose="020B0604020202020204" pitchFamily="34" charset="0"/>
              </a:rPr>
              <a:t>Atlases nolikumā noteiktie iesniedzamie dokumenti:</a:t>
            </a:r>
          </a:p>
          <a:p>
            <a:pPr>
              <a:buFont typeface="Wingdings" panose="05000000000000000000" pitchFamily="2" charset="2"/>
              <a:buChar char="ü"/>
            </a:pPr>
            <a:r>
              <a:rPr lang="lv-LV" sz="1800" b="1" dirty="0">
                <a:solidFill>
                  <a:srgbClr val="1F497D"/>
                </a:solidFill>
                <a:latin typeface="Arial" panose="020B0604020202020204" pitchFamily="34" charset="0"/>
                <a:cs typeface="Arial" panose="020B0604020202020204" pitchFamily="34" charset="0"/>
              </a:rPr>
              <a:t>apliecinājums </a:t>
            </a:r>
            <a:r>
              <a:rPr lang="lv-LV" sz="1800" dirty="0">
                <a:solidFill>
                  <a:srgbClr val="1F497D"/>
                </a:solidFill>
                <a:latin typeface="Arial" panose="020B0604020202020204" pitchFamily="34" charset="0"/>
                <a:cs typeface="Arial" panose="020B0604020202020204" pitchFamily="34" charset="0"/>
              </a:rPr>
              <a:t>par dubultā finansējuma neesamību (atbilstoši atlases nolikuma 1.pielikuma veidlapai); </a:t>
            </a:r>
          </a:p>
          <a:p>
            <a:pPr>
              <a:buFont typeface="Wingdings" panose="05000000000000000000" pitchFamily="2" charset="2"/>
              <a:buChar char="ü"/>
            </a:pPr>
            <a:r>
              <a:rPr lang="lv-LV" sz="1800" b="1" dirty="0">
                <a:solidFill>
                  <a:srgbClr val="1F497D"/>
                </a:solidFill>
                <a:latin typeface="Arial" panose="020B0604020202020204" pitchFamily="34" charset="0"/>
                <a:cs typeface="Arial" panose="020B0604020202020204" pitchFamily="34" charset="0"/>
              </a:rPr>
              <a:t>Dabas aizsardzības pārvaldes izsniegts atzinums</a:t>
            </a:r>
            <a:r>
              <a:rPr lang="lv-LV" sz="1800" dirty="0">
                <a:solidFill>
                  <a:srgbClr val="1F497D"/>
                </a:solidFill>
                <a:latin typeface="Arial" panose="020B0604020202020204" pitchFamily="34" charset="0"/>
                <a:cs typeface="Arial" panose="020B0604020202020204" pitchFamily="34" charset="0"/>
              </a:rPr>
              <a:t>;</a:t>
            </a:r>
          </a:p>
          <a:p>
            <a:pPr>
              <a:buFont typeface="Wingdings" panose="05000000000000000000" pitchFamily="2" charset="2"/>
              <a:buChar char="ü"/>
            </a:pPr>
            <a:r>
              <a:rPr lang="lv-LV" sz="1800" b="1" dirty="0">
                <a:solidFill>
                  <a:srgbClr val="1F497D"/>
                </a:solidFill>
                <a:latin typeface="Arial" panose="020B0604020202020204" pitchFamily="34" charset="0"/>
                <a:cs typeface="Arial" panose="020B0604020202020204" pitchFamily="34" charset="0"/>
              </a:rPr>
              <a:t>informācija (tabula) par zemes kadastra vienībām</a:t>
            </a:r>
            <a:r>
              <a:rPr lang="lv-LV" sz="1800" dirty="0">
                <a:solidFill>
                  <a:srgbClr val="1F497D"/>
                </a:solidFill>
                <a:latin typeface="Arial" panose="020B0604020202020204" pitchFamily="34" charset="0"/>
                <a:cs typeface="Arial" panose="020B0604020202020204" pitchFamily="34" charset="0"/>
              </a:rPr>
              <a:t>, kurās tiek īstenots projekts, un to īpašniekiem;</a:t>
            </a:r>
          </a:p>
          <a:p>
            <a:pPr>
              <a:buFont typeface="Wingdings" panose="05000000000000000000" pitchFamily="2" charset="2"/>
              <a:buChar char="ü"/>
            </a:pPr>
            <a:r>
              <a:rPr lang="lv-LV" sz="1800" b="1" dirty="0">
                <a:solidFill>
                  <a:srgbClr val="1F497D"/>
                </a:solidFill>
                <a:latin typeface="Arial" panose="020B0604020202020204" pitchFamily="34" charset="0"/>
                <a:cs typeface="Arial" panose="020B0604020202020204" pitchFamily="34" charset="0"/>
              </a:rPr>
              <a:t>kartogrāfiskais materiāls un tabula</a:t>
            </a:r>
            <a:r>
              <a:rPr lang="lv-LV" sz="1800" dirty="0">
                <a:solidFill>
                  <a:srgbClr val="1F497D"/>
                </a:solidFill>
                <a:latin typeface="Arial" panose="020B0604020202020204" pitchFamily="34" charset="0"/>
                <a:cs typeface="Arial" panose="020B0604020202020204" pitchFamily="34" charset="0"/>
              </a:rPr>
              <a:t>, kurā norādīta īpaši aizsargājamās dabas teritorijas dabas aizsardzības plānā (turpmāk - dabas aizsardzības plāns) plānotās infrastruktūras sasaiste ar projektā plānoto infrastruktūru, kā arī zemes vienību kadastra apzīmējumi, kuros plānots veikt ieguldījumus;</a:t>
            </a:r>
          </a:p>
          <a:p>
            <a:pPr>
              <a:buFont typeface="Wingdings" panose="05000000000000000000" pitchFamily="2" charset="2"/>
              <a:buChar char="ü"/>
            </a:pPr>
            <a:r>
              <a:rPr lang="lv-LV" sz="1800" b="1" dirty="0">
                <a:solidFill>
                  <a:srgbClr val="1F497D"/>
                </a:solidFill>
                <a:latin typeface="Arial" panose="020B0604020202020204" pitchFamily="34" charset="0"/>
                <a:cs typeface="Arial" panose="020B0604020202020204" pitchFamily="34" charset="0"/>
              </a:rPr>
              <a:t>pašvaldības lēmums </a:t>
            </a:r>
            <a:r>
              <a:rPr lang="lv-LV" sz="1800" dirty="0">
                <a:solidFill>
                  <a:srgbClr val="1F497D"/>
                </a:solidFill>
                <a:latin typeface="Arial" panose="020B0604020202020204" pitchFamily="34" charset="0"/>
                <a:cs typeface="Arial" panose="020B0604020202020204" pitchFamily="34" charset="0"/>
              </a:rPr>
              <a:t>par projekta līdzfinansējuma nodrošināšanu un finansējuma avotiem;</a:t>
            </a:r>
          </a:p>
          <a:p>
            <a:pPr>
              <a:buFont typeface="Wingdings" panose="05000000000000000000" pitchFamily="2" charset="2"/>
              <a:buChar char="ü"/>
            </a:pPr>
            <a:r>
              <a:rPr lang="lv-LV" sz="1800" b="1" dirty="0">
                <a:solidFill>
                  <a:srgbClr val="1F497D"/>
                </a:solidFill>
                <a:latin typeface="Arial" panose="020B0604020202020204" pitchFamily="34" charset="0"/>
                <a:cs typeface="Arial" panose="020B0604020202020204" pitchFamily="34" charset="0"/>
              </a:rPr>
              <a:t>apliecinājums </a:t>
            </a:r>
            <a:r>
              <a:rPr lang="lv-LV" sz="1800" dirty="0">
                <a:solidFill>
                  <a:srgbClr val="1F497D"/>
                </a:solidFill>
                <a:latin typeface="Arial" panose="020B0604020202020204" pitchFamily="34" charset="0"/>
                <a:cs typeface="Arial" panose="020B0604020202020204" pitchFamily="34" charset="0"/>
              </a:rPr>
              <a:t>(brīvā formā), ka tiks ievērots Dabas aizsardzības pārvaldes izstrādātais infrastruktūras vienotais stils, kas pieejams tīmekļvietnē http://www.daba.gov.lv/public/lat/iadt/iadtvienotais_stils/;</a:t>
            </a:r>
          </a:p>
          <a:p>
            <a:pPr>
              <a:buFont typeface="Wingdings" panose="05000000000000000000" pitchFamily="2" charset="2"/>
              <a:buChar char="ü"/>
            </a:pPr>
            <a:endParaRPr lang="lv-LV" sz="1800" dirty="0">
              <a:solidFill>
                <a:srgbClr val="1F497D"/>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218617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810" y="0"/>
            <a:ext cx="1596087" cy="1772816"/>
          </a:xfrm>
          <a:prstGeom prst="rect">
            <a:avLst/>
          </a:prstGeom>
        </p:spPr>
      </p:pic>
      <p:sp>
        <p:nvSpPr>
          <p:cNvPr id="2" name="Title 1"/>
          <p:cNvSpPr>
            <a:spLocks noGrp="1"/>
          </p:cNvSpPr>
          <p:nvPr>
            <p:ph type="title"/>
          </p:nvPr>
        </p:nvSpPr>
        <p:spPr>
          <a:xfrm>
            <a:off x="1835696" y="274643"/>
            <a:ext cx="6851104" cy="1143000"/>
          </a:xfrm>
        </p:spPr>
        <p:txBody>
          <a:bodyPr>
            <a:normAutofit/>
          </a:bodyPr>
          <a:lstStyle/>
          <a:p>
            <a:pPr algn="l"/>
            <a:r>
              <a:rPr lang="lv-LV" sz="3000" b="1" dirty="0">
                <a:solidFill>
                  <a:schemeClr val="tx2"/>
                </a:solidFill>
                <a:latin typeface="Arial" panose="020B0604020202020204" pitchFamily="34" charset="0"/>
                <a:cs typeface="Arial" panose="020B0604020202020204" pitchFamily="34" charset="0"/>
              </a:rPr>
              <a:t>Pirms projekta iesnieguma veidlapas aizpildīšanas (III)</a:t>
            </a:r>
            <a:endParaRPr lang="lv-LV" sz="3000"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ü"/>
            </a:pPr>
            <a:r>
              <a:rPr lang="lv-LV" sz="1800" b="1" dirty="0">
                <a:solidFill>
                  <a:srgbClr val="1F497D"/>
                </a:solidFill>
                <a:latin typeface="Arial" panose="020B0604020202020204" pitchFamily="34" charset="0"/>
                <a:cs typeface="Arial" panose="020B0604020202020204" pitchFamily="34" charset="0"/>
              </a:rPr>
              <a:t>izmaksu un ieguvumu analīze </a:t>
            </a:r>
            <a:r>
              <a:rPr lang="lv-LV" sz="1800" dirty="0">
                <a:solidFill>
                  <a:srgbClr val="1F497D"/>
                </a:solidFill>
                <a:latin typeface="Arial" panose="020B0604020202020204" pitchFamily="34" charset="0"/>
                <a:cs typeface="Arial" panose="020B0604020202020204" pitchFamily="34" charset="0"/>
              </a:rPr>
              <a:t>(attiecināms, ja projektā ir plānoti ieņēmumi), kas izstrādāta atbilstoši Vides aizsardzības un reģionālās attīstības ministrijas izstrādātajām prasībām;</a:t>
            </a:r>
            <a:endParaRPr lang="lv-LV" sz="1800" b="1" dirty="0">
              <a:solidFill>
                <a:srgbClr val="1F497D"/>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lv-LV" sz="1800" dirty="0">
                <a:solidFill>
                  <a:srgbClr val="1F497D"/>
                </a:solidFill>
                <a:latin typeface="Arial" panose="020B0604020202020204" pitchFamily="34" charset="0"/>
                <a:cs typeface="Arial" panose="020B0604020202020204" pitchFamily="34" charset="0"/>
              </a:rPr>
              <a:t>projekta iesniedzēja vai sadarbības </a:t>
            </a:r>
            <a:r>
              <a:rPr lang="lv-LV" sz="1800" b="1" dirty="0">
                <a:solidFill>
                  <a:srgbClr val="1F497D"/>
                </a:solidFill>
                <a:latin typeface="Arial" panose="020B0604020202020204" pitchFamily="34" charset="0"/>
                <a:cs typeface="Arial" panose="020B0604020202020204" pitchFamily="34" charset="0"/>
              </a:rPr>
              <a:t>partnera īpašuma tiesības apliecinoši dokumenti </a:t>
            </a:r>
            <a:r>
              <a:rPr lang="lv-LV" sz="1800" dirty="0">
                <a:solidFill>
                  <a:srgbClr val="1F497D"/>
                </a:solidFill>
                <a:latin typeface="Arial" panose="020B0604020202020204" pitchFamily="34" charset="0"/>
                <a:cs typeface="Arial" panose="020B0604020202020204" pitchFamily="34" charset="0"/>
              </a:rPr>
              <a:t>par nekustamajiem īpašumiem, kuros projekta ietvaros plānots veikt ieguldījumus īpašumā, ja īpašumtiesības nav nostiprinātas zemesgrāmatā;</a:t>
            </a:r>
            <a:endParaRPr lang="lv-LV" sz="1800" b="1" dirty="0">
              <a:solidFill>
                <a:srgbClr val="1F497D"/>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lv-LV" sz="1800" b="1" dirty="0">
                <a:solidFill>
                  <a:srgbClr val="1F497D"/>
                </a:solidFill>
                <a:latin typeface="Arial" panose="020B0604020202020204" pitchFamily="34" charset="0"/>
                <a:cs typeface="Arial" panose="020B0604020202020204" pitchFamily="34" charset="0"/>
              </a:rPr>
              <a:t>pamatojums un apliecinājums par infrastruktūras kalpošanas laiku</a:t>
            </a:r>
            <a:r>
              <a:rPr lang="lv-LV" sz="1800" dirty="0">
                <a:solidFill>
                  <a:srgbClr val="1F497D"/>
                </a:solidFill>
                <a:latin typeface="Arial" panose="020B0604020202020204" pitchFamily="34" charset="0"/>
                <a:cs typeface="Arial" panose="020B0604020202020204" pitchFamily="34" charset="0"/>
              </a:rPr>
              <a:t>, ja tas ir lielāks par MK noteikumu 37.6.apakšpunktā obligāti noteikto (5 gadi pēc noslēguma maksājuma veikšanas);</a:t>
            </a:r>
          </a:p>
          <a:p>
            <a:pPr>
              <a:buFont typeface="Wingdings" panose="05000000000000000000" pitchFamily="2" charset="2"/>
              <a:buChar char="ü"/>
            </a:pPr>
            <a:r>
              <a:rPr lang="lv-LV" sz="1800" dirty="0">
                <a:solidFill>
                  <a:srgbClr val="1F497D"/>
                </a:solidFill>
                <a:latin typeface="Arial" panose="020B0604020202020204" pitchFamily="34" charset="0"/>
                <a:cs typeface="Arial" panose="020B0604020202020204" pitchFamily="34" charset="0"/>
              </a:rPr>
              <a:t>aprēķini, tāmēs, noslēgtie līgumi vai cita veida dokumentācija, kas pamatotu projektā iekļauto attiecināmo un neattiecināmo izmaksu apmērus;</a:t>
            </a:r>
          </a:p>
          <a:p>
            <a:pPr>
              <a:buFont typeface="Wingdings" panose="05000000000000000000" pitchFamily="2" charset="2"/>
              <a:buChar char="ü"/>
            </a:pPr>
            <a:r>
              <a:rPr lang="lv-LV" sz="1800" dirty="0">
                <a:solidFill>
                  <a:schemeClr val="tx2"/>
                </a:solidFill>
                <a:latin typeface="Arial" panose="020B0604020202020204" pitchFamily="34" charset="0"/>
                <a:cs typeface="Arial" panose="020B0604020202020204" pitchFamily="34" charset="0"/>
              </a:rPr>
              <a:t>Un papildus pievienotajiem dokumentiem, ja nepieciešams.</a:t>
            </a:r>
          </a:p>
          <a:p>
            <a:pPr>
              <a:buFont typeface="Wingdings" panose="05000000000000000000" pitchFamily="2" charset="2"/>
              <a:buChar char="ü"/>
            </a:pPr>
            <a:endParaRPr lang="lv-LV" sz="1800" dirty="0">
              <a:solidFill>
                <a:srgbClr val="1F497D"/>
              </a:solidFill>
              <a:latin typeface="Arial" panose="020B0604020202020204" pitchFamily="34" charset="0"/>
              <a:cs typeface="Arial" panose="020B0604020202020204" pitchFamily="34" charset="0"/>
            </a:endParaRPr>
          </a:p>
          <a:p>
            <a:pPr>
              <a:buFont typeface="Wingdings" panose="05000000000000000000" pitchFamily="2" charset="2"/>
              <a:buChar char="ü"/>
            </a:pPr>
            <a:endParaRPr lang="lv-LV" sz="1800" dirty="0">
              <a:solidFill>
                <a:srgbClr val="1F497D"/>
              </a:solidFill>
              <a:latin typeface="Arial" panose="020B0604020202020204" pitchFamily="34" charset="0"/>
              <a:cs typeface="Arial" panose="020B0604020202020204" pitchFamily="34" charset="0"/>
            </a:endParaRPr>
          </a:p>
          <a:p>
            <a:pPr marL="0" indent="0">
              <a:buNone/>
            </a:pPr>
            <a:r>
              <a:rPr lang="lv-LV" sz="2000" dirty="0">
                <a:solidFill>
                  <a:schemeClr val="tx2"/>
                </a:solidFill>
                <a:latin typeface="Arial" panose="020B0604020202020204" pitchFamily="34" charset="0"/>
                <a:cs typeface="Arial" panose="020B0604020202020204" pitchFamily="34" charset="0"/>
              </a:rPr>
              <a:t>Ar detalizētu pievienojamo papilddokumentu sarakstu lūgums iepazīties atlases nolikumā.</a:t>
            </a:r>
            <a:endParaRPr lang="lv-LV" sz="2000" dirty="0">
              <a:solidFill>
                <a:srgbClr val="1F497D"/>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443555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4425</TotalTime>
  <Words>1986</Words>
  <Application>Microsoft Office PowerPoint</Application>
  <PresentationFormat>On-screen Show (4:3)</PresentationFormat>
  <Paragraphs>222</Paragraphs>
  <Slides>33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Tahoma</vt:lpstr>
      <vt:lpstr>Times New Roman</vt:lpstr>
      <vt:lpstr>Wingdings</vt:lpstr>
      <vt:lpstr>Office Theme</vt:lpstr>
      <vt:lpstr>5.4.1.specifiskā atbalsta mērķa “Saglabāt un atjaunot bioloģisko daudzveidību un aizsargāt ekosistēmas” 5.4.1.1.specifiskā atbalsta mērķa “Antropogēno slodzi mazinošas infrastruktūras izbūve un rekonstrukcija Natura 2000 teritorijās” projektu iesniegumu sagatavošana</vt:lpstr>
      <vt:lpstr>Prezentācijas saturs</vt:lpstr>
      <vt:lpstr>Normatīvais regulējums (I)</vt:lpstr>
      <vt:lpstr>Normatīvais regulējums (II)</vt:lpstr>
      <vt:lpstr>Specifiskā atbalsta mērķa pasākums</vt:lpstr>
      <vt:lpstr>Pirms projekta iesnieguma veidlapas aizpildīšanas (I)</vt:lpstr>
      <vt:lpstr>Pirms projekta iesnieguma veidlapas aizpildīšanas (IV)</vt:lpstr>
      <vt:lpstr>Pirms projekta iesnieguma veidlapas aizpildīšanas (II)</vt:lpstr>
      <vt:lpstr>Pirms projekta iesnieguma veidlapas aizpildīšanas (III)</vt:lpstr>
      <vt:lpstr>Projekta iesnieguma aizpildīšana (I) Atbilstoši MK noteikumu 16.punktam</vt:lpstr>
      <vt:lpstr>Projekta iesnieguma aizpildīšana (II)</vt:lpstr>
      <vt:lpstr>Projekta iesnieguma aizpildīšana (II)</vt:lpstr>
      <vt:lpstr>Projekta iesnieguma aizpildīšana (III)</vt:lpstr>
      <vt:lpstr>Projekta iesnieguma aizpildīšana (III)</vt:lpstr>
      <vt:lpstr>Projekta iesnieguma aizpildīšana (IV)</vt:lpstr>
      <vt:lpstr>Projekta iesnieguma aizpildīšana (V)</vt:lpstr>
      <vt:lpstr>Projekta iesnieguma aizpildīšana (VI)</vt:lpstr>
      <vt:lpstr>Projekta iesnieguma aizpildīšana (VII)</vt:lpstr>
      <vt:lpstr>Projekta iesnieguma aizpildīšana (VIII)</vt:lpstr>
      <vt:lpstr>Projekta iesnieguma aizpildīšana (IX)</vt:lpstr>
      <vt:lpstr>Projekta iesnieguma aizpildīšana (X)</vt:lpstr>
      <vt:lpstr>Projekta iesnieguma aizpildīšana (XI)</vt:lpstr>
      <vt:lpstr>Projekta iesnieguma aizpildīšana (XII)</vt:lpstr>
      <vt:lpstr>Projektu iesniegumu vērtēšanas process (I)</vt:lpstr>
      <vt:lpstr>Projektu iesniegumu vērtēšanas process (II)</vt:lpstr>
      <vt:lpstr>Projektu iesniegumu vērtēšanas process (III)</vt:lpstr>
      <vt:lpstr>Biežāk konstatētās neatbilstības</vt:lpstr>
      <vt:lpstr>Biežāk konstatētās neatbilstības</vt:lpstr>
      <vt:lpstr>Biežāk konstatētās neatbilstības</vt:lpstr>
      <vt:lpstr>Biežāk konstatētās neatbilstības</vt:lpstr>
      <vt:lpstr>Biežāk konstatētās neatbilstības</vt:lpstr>
      <vt:lpstr>PowerPoint Presentation</vt:lpstr>
      <vt:lpstr> Paldies par uzmanību!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Prezentācijas tēmas nosaukums</dc:title>
  <dc:creator>Dagnija</dc:creator>
  <cp:lastModifiedBy>Kristīne Šmite</cp:lastModifiedBy>
  <cp:revision>411</cp:revision>
  <cp:lastPrinted>2016-06-29T11:32:49Z</cp:lastPrinted>
  <dcterms:created xsi:type="dcterms:W3CDTF">2006-08-16T00:00:00Z</dcterms:created>
  <dcterms:modified xsi:type="dcterms:W3CDTF">2016-10-26T15:13:10Z</dcterms:modified>
</cp:coreProperties>
</file>