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674" r:id="rId2"/>
    <p:sldId id="682" r:id="rId3"/>
    <p:sldId id="685" r:id="rId4"/>
    <p:sldId id="686" r:id="rId5"/>
    <p:sldId id="660" r:id="rId6"/>
  </p:sldIdLst>
  <p:sldSz cx="9144000" cy="6858000" type="screen4x3"/>
  <p:notesSz cx="6783388" cy="9926638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dara" initials="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2303"/>
    <a:srgbClr val="173C14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4" autoAdjust="0"/>
    <p:restoredTop sz="93214" autoAdjust="0"/>
  </p:normalViewPr>
  <p:slideViewPr>
    <p:cSldViewPr snapToGrid="0" snapToObjects="1">
      <p:cViewPr varScale="1">
        <p:scale>
          <a:sx n="62" d="100"/>
          <a:sy n="62" d="100"/>
        </p:scale>
        <p:origin x="149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47" d="100"/>
          <a:sy n="47" d="100"/>
        </p:scale>
        <p:origin x="183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207" cy="4979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1597" y="0"/>
            <a:ext cx="2940207" cy="4979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13DC1-5A46-4D6C-B5B4-A3B88C796CFB}" type="datetimeFigureOut">
              <a:rPr lang="lv-LV" smtClean="0"/>
              <a:pPr/>
              <a:t>26.01.2022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712"/>
            <a:ext cx="2940207" cy="4979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1597" y="9428712"/>
            <a:ext cx="2940207" cy="4979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66E06-8715-4FDC-A22B-45B13CBC7270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46207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39149" cy="496732"/>
          </a:xfrm>
          <a:prstGeom prst="rect">
            <a:avLst/>
          </a:prstGeom>
        </p:spPr>
        <p:txBody>
          <a:bodyPr vert="horz" lIns="91833" tIns="45917" rIns="91833" bIns="45917" rtlCol="0"/>
          <a:lstStyle>
            <a:lvl1pPr algn="l" defTabSz="94361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2646" y="3"/>
            <a:ext cx="2939149" cy="496732"/>
          </a:xfrm>
          <a:prstGeom prst="rect">
            <a:avLst/>
          </a:prstGeom>
        </p:spPr>
        <p:txBody>
          <a:bodyPr vert="horz" lIns="91833" tIns="45917" rIns="91833" bIns="45917" rtlCol="0"/>
          <a:lstStyle>
            <a:lvl1pPr algn="r" defTabSz="94361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4F69BB5-53B5-4F43-90B8-58A4A4B05096}" type="datetimeFigureOut">
              <a:rPr lang="lv-LV"/>
              <a:pPr>
                <a:defRPr/>
              </a:pPr>
              <a:t>26.01.2022</a:t>
            </a:fld>
            <a:endParaRPr lang="lv-LV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2950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33" tIns="45917" rIns="91833" bIns="45917" rtlCol="0" anchor="ctr"/>
          <a:lstStyle/>
          <a:p>
            <a:pPr lvl="0"/>
            <a:endParaRPr lang="lv-LV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024" y="4714953"/>
            <a:ext cx="5427350" cy="4467387"/>
          </a:xfrm>
          <a:prstGeom prst="rect">
            <a:avLst/>
          </a:prstGeom>
        </p:spPr>
        <p:txBody>
          <a:bodyPr vert="horz" lIns="91833" tIns="45917" rIns="91833" bIns="45917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428313"/>
            <a:ext cx="2939149" cy="496731"/>
          </a:xfrm>
          <a:prstGeom prst="rect">
            <a:avLst/>
          </a:prstGeom>
        </p:spPr>
        <p:txBody>
          <a:bodyPr vert="horz" lIns="91833" tIns="45917" rIns="91833" bIns="45917" rtlCol="0" anchor="b"/>
          <a:lstStyle>
            <a:lvl1pPr algn="l" defTabSz="94361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2646" y="9428313"/>
            <a:ext cx="2939149" cy="496731"/>
          </a:xfrm>
          <a:prstGeom prst="rect">
            <a:avLst/>
          </a:prstGeom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98FE65CA-824E-4D57-ACF6-83330081AFEB}" type="slidenum">
              <a:rPr lang="lv-LV" altLang="en-US"/>
              <a:pPr/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8052642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E65CA-824E-4D57-ACF6-83330081AFEB}" type="slidenum">
              <a:rPr lang="lv-LV" altLang="en-US" smtClean="0"/>
              <a:pPr/>
              <a:t>1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3038036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E65CA-824E-4D57-ACF6-83330081AFEB}" type="slidenum">
              <a:rPr lang="lv-LV" altLang="en-US" smtClean="0"/>
              <a:pPr/>
              <a:t>5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1072262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F62954E9-6ACE-404F-8ECE-5CBDB5AFD36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8D28C91D-F0E4-4026-BC28-63EBF4D8206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07E0CEDB-8C35-4889-A2EB-5958BE9A953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2E820BBE-EB57-4EE8-9A6E-4F225C7DB67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04F23042-6B17-454E-A679-E5070FD9E6B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604A07D2-B105-49E8-84DD-B52476E3763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E686F27E-D2F5-4EB3-B1EE-3F24A0F49E0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FC4338-C7A4-423B-BEBD-D7F812428013}" type="datetime1">
              <a:rPr lang="en-US"/>
              <a:pPr>
                <a:defRPr/>
              </a:pPr>
              <a:t>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545680FA-EB0A-4E92-900B-7F2A74F626A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901558" y="3271852"/>
            <a:ext cx="7772400" cy="1211314"/>
          </a:xfrm>
        </p:spPr>
        <p:txBody>
          <a:bodyPr>
            <a:normAutofit/>
          </a:bodyPr>
          <a:lstStyle/>
          <a:p>
            <a:r>
              <a:rPr lang="lv-LV" sz="24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Sadarbības modeļa piemērošana SAMP 13.1.3.3. ceturtajā projektu iesniegumu atlases kārtā </a:t>
            </a:r>
            <a:r>
              <a:rPr lang="lv-LV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br>
              <a:rPr lang="lv-LV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lv-LV" altLang="en-US" sz="2000" b="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2022. gada 27. janvāris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772887" y="4483166"/>
            <a:ext cx="7772400" cy="914400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lv-LV" sz="18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Vides aizsardzības un reģionālās attīstības ministrijas </a:t>
            </a:r>
          </a:p>
          <a:p>
            <a:pPr algn="r">
              <a:spcBef>
                <a:spcPts val="0"/>
              </a:spcBef>
            </a:pPr>
            <a:r>
              <a:rPr lang="lv-LV" sz="18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Investīciju politikas departaments</a:t>
            </a:r>
          </a:p>
        </p:txBody>
      </p:sp>
      <p:pic>
        <p:nvPicPr>
          <p:cNvPr id="4" name="Picture 3" descr="C:\Users\cf-zalan\Desktop\2015\Jūnijs\Procedūras palaišanai PIMPOG\S.1.1\Precizētie Agijas faili mani\Saskanotie ar INgu un Aigaru\LV_ID_EU_logo_ansamblis_ERAF_RGB.png">
            <a:extLst>
              <a:ext uri="{FF2B5EF4-FFF2-40B4-BE49-F238E27FC236}">
                <a16:creationId xmlns:a16="http://schemas.microsoft.com/office/drawing/2014/main" id="{2BC456EB-897D-45E6-9A13-0FE056BEA7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9669" y="5491996"/>
            <a:ext cx="4624662" cy="1027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3285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93D0A-F7DF-42E0-B47A-9B248BF73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6480" y="247432"/>
            <a:ext cx="6096000" cy="1375881"/>
          </a:xfrm>
        </p:spPr>
        <p:txBody>
          <a:bodyPr>
            <a:normAutofit/>
          </a:bodyPr>
          <a:lstStyle/>
          <a:p>
            <a:pPr algn="ctr"/>
            <a:br>
              <a:rPr lang="lv-LV" sz="2400" dirty="0"/>
            </a:br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SAMP 13.1.1.3. normatīvo aktu regulējums</a:t>
            </a:r>
            <a:endParaRPr lang="lv-LV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854B6-CE32-44E1-94BB-DF448A430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515" y="1828800"/>
            <a:ext cx="8407685" cy="4297373"/>
          </a:xfrm>
        </p:spPr>
        <p:txBody>
          <a:bodyPr/>
          <a:lstStyle/>
          <a:p>
            <a:pPr algn="just"/>
            <a:endParaRPr lang="lv-LV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Ministru kabineta 2015. gada 10. novembra noteikumi </a:t>
            </a:r>
            <a:r>
              <a:rPr lang="lv-LV" b="1" dirty="0">
                <a:latin typeface="Calibri" panose="020F0502020204030204" pitchFamily="34" charset="0"/>
                <a:cs typeface="Calibri" panose="020F0502020204030204" pitchFamily="34" charset="0"/>
              </a:rPr>
              <a:t>Nr. 645</a:t>
            </a:r>
          </a:p>
          <a:p>
            <a:pPr algn="just"/>
            <a:endParaRPr lang="lv-LV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b="1" dirty="0">
                <a:latin typeface="Calibri" panose="020F0502020204030204" pitchFamily="34" charset="0"/>
                <a:cs typeface="Calibri" panose="020F0502020204030204" pitchFamily="34" charset="0"/>
              </a:rPr>
              <a:t>53.2.</a:t>
            </a:r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 ūdenssaimniecības un (vai) siltumapgādes infrastruktūras izmaksas veic, ja atbalstītie infrastruktūras objekti pēc projekta īstenošanas ir sabiedrisko pakalpojumu sniedzēju īpašumā.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b="1" dirty="0">
                <a:latin typeface="Calibri" panose="020F0502020204030204" pitchFamily="34" charset="0"/>
                <a:cs typeface="Calibri" panose="020F0502020204030204" pitchFamily="34" charset="0"/>
              </a:rPr>
              <a:t>27.3.</a:t>
            </a:r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 … ūdenssaimniecības un (vai) siltumapgādes investīciju gadījumā dalība projektā sadarbības partnera statusā ir obligāta…</a:t>
            </a:r>
          </a:p>
          <a:p>
            <a:pPr algn="just"/>
            <a:endParaRPr lang="lv-LV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Palīgmateriāli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b="1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 sadarbības līguma saturu</a:t>
            </a:r>
            <a:endParaRPr lang="lv-LV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lv-LV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73F93-CE78-4DA3-98AC-DA473E6B214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62954E9-6ACE-404F-8ECE-5CBDB5AFD36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3637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79FD4-8F85-4B8E-8A97-7E179BD2E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SAM 5.6.2. sadarbības modeļu piemērošanas iespējas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47ED7-0EC7-4A34-80CE-8DB95B1C5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328" y="1664208"/>
            <a:ext cx="8500872" cy="4965192"/>
          </a:xfrm>
        </p:spPr>
        <p:txBody>
          <a:bodyPr/>
          <a:lstStyle/>
          <a:p>
            <a:pPr algn="ctr"/>
            <a:r>
              <a:rPr lang="lv-LV" sz="1800" b="1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 sadarbības līguma saturu</a:t>
            </a:r>
          </a:p>
          <a:p>
            <a:pPr algn="ctr"/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lv-LV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F7B99-0475-4151-8F29-E81CE75A5DA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62954E9-6ACE-404F-8ECE-5CBDB5AFD361}" type="slidenum">
              <a:rPr lang="en-US" altLang="en-US" smtClean="0"/>
              <a:pPr/>
              <a:t>3</a:t>
            </a:fld>
            <a:endParaRPr lang="en-US" alt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D7E09AD-9377-4AA9-902C-141B22F64007}"/>
              </a:ext>
            </a:extLst>
          </p:cNvPr>
          <p:cNvCxnSpPr/>
          <p:nvPr/>
        </p:nvCxnSpPr>
        <p:spPr>
          <a:xfrm>
            <a:off x="4572000" y="2003461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84F659FD-E189-4382-A649-B13E4107349C}"/>
              </a:ext>
            </a:extLst>
          </p:cNvPr>
          <p:cNvSpPr/>
          <p:nvPr/>
        </p:nvSpPr>
        <p:spPr>
          <a:xfrm>
            <a:off x="457199" y="2239656"/>
            <a:ext cx="3765479" cy="16233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b="1" dirty="0">
                <a:solidFill>
                  <a:srgbClr val="FF0000"/>
                </a:solidFill>
              </a:rPr>
              <a:t>Sadarbības modelis Nr. 1</a:t>
            </a:r>
          </a:p>
          <a:p>
            <a:pPr algn="ctr"/>
            <a:r>
              <a:rPr lang="lv-LV" dirty="0"/>
              <a:t>Pašvaldība izbūvē un apmaksā sabiedrisko pakalpojumu sniedzēja infrastruktūras izveidi, kuru iegulda tā pamatkapitālā.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B9EC36-5CB3-45C0-947A-A2287A3E8A44}"/>
              </a:ext>
            </a:extLst>
          </p:cNvPr>
          <p:cNvSpPr/>
          <p:nvPr/>
        </p:nvSpPr>
        <p:spPr>
          <a:xfrm>
            <a:off x="4921321" y="2239655"/>
            <a:ext cx="3917876" cy="16233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b="1" dirty="0">
                <a:solidFill>
                  <a:srgbClr val="FF0000"/>
                </a:solidFill>
              </a:rPr>
              <a:t>Sadarbības modelis Nr. 2</a:t>
            </a:r>
          </a:p>
          <a:p>
            <a:pPr algn="ctr"/>
            <a:r>
              <a:rPr lang="lv-LV" dirty="0"/>
              <a:t>Sabiedrisko pakalpojumu sniedzējs izbūvē un apmaksā infrastruktūras izveidi, kas ir tā īpašumā.</a:t>
            </a:r>
          </a:p>
        </p:txBody>
      </p:sp>
      <p:sp>
        <p:nvSpPr>
          <p:cNvPr id="12" name="Callout: Down Arrow 11">
            <a:extLst>
              <a:ext uri="{FF2B5EF4-FFF2-40B4-BE49-F238E27FC236}">
                <a16:creationId xmlns:a16="http://schemas.microsoft.com/office/drawing/2014/main" id="{2A271CB5-5E68-43B5-BB88-F251984E6E9D}"/>
              </a:ext>
            </a:extLst>
          </p:cNvPr>
          <p:cNvSpPr/>
          <p:nvPr/>
        </p:nvSpPr>
        <p:spPr>
          <a:xfrm>
            <a:off x="457199" y="4109539"/>
            <a:ext cx="3765479" cy="2367461"/>
          </a:xfrm>
          <a:prstGeom prst="down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lv-LV" dirty="0"/>
              <a:t>PVN attiecināmās projekta izmaksas;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lv-LV" dirty="0"/>
              <a:t>PVN nav tiesības atskaitīt priekšnodoklī;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lv-LV" dirty="0"/>
              <a:t> Mantiskā ieguldījuma novērtējums ir mazāks par faktiskām izmaksām.</a:t>
            </a:r>
          </a:p>
          <a:p>
            <a:pPr algn="ctr"/>
            <a:endParaRPr lang="lv-LV" dirty="0"/>
          </a:p>
        </p:txBody>
      </p:sp>
      <p:sp>
        <p:nvSpPr>
          <p:cNvPr id="16" name="Callout: Down Arrow 15">
            <a:extLst>
              <a:ext uri="{FF2B5EF4-FFF2-40B4-BE49-F238E27FC236}">
                <a16:creationId xmlns:a16="http://schemas.microsoft.com/office/drawing/2014/main" id="{D153E1C5-6991-4282-8607-E62D0839F846}"/>
              </a:ext>
            </a:extLst>
          </p:cNvPr>
          <p:cNvSpPr/>
          <p:nvPr/>
        </p:nvSpPr>
        <p:spPr>
          <a:xfrm>
            <a:off x="4921324" y="4109538"/>
            <a:ext cx="3917876" cy="2367461"/>
          </a:xfrm>
          <a:prstGeom prst="down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lv-LV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lv-LV" dirty="0"/>
              <a:t>PVN ir tiesības atskaitīt priekšnodoklī;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lv-LV" dirty="0"/>
              <a:t>Pašvaldībai ir tiesības līdzfinansēt infrastruktūras izveides izmaksas, ieguldot līdzfinansējumu pamatkapitālā.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lv-LV" dirty="0"/>
          </a:p>
        </p:txBody>
      </p:sp>
      <p:sp>
        <p:nvSpPr>
          <p:cNvPr id="4" name="Flowchart: Terminator 3">
            <a:extLst>
              <a:ext uri="{FF2B5EF4-FFF2-40B4-BE49-F238E27FC236}">
                <a16:creationId xmlns:a16="http://schemas.microsoft.com/office/drawing/2014/main" id="{AB2EBBED-7DD5-4865-BEE6-88EF875189A1}"/>
              </a:ext>
            </a:extLst>
          </p:cNvPr>
          <p:cNvSpPr/>
          <p:nvPr/>
        </p:nvSpPr>
        <p:spPr>
          <a:xfrm>
            <a:off x="3431568" y="5825448"/>
            <a:ext cx="2681555" cy="803952"/>
          </a:xfrm>
          <a:prstGeom prst="flowChartTermina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dirty="0"/>
              <a:t>Iespēja pašvaldībai līdzfinansēt projektu</a:t>
            </a:r>
          </a:p>
        </p:txBody>
      </p:sp>
    </p:spTree>
    <p:extLst>
      <p:ext uri="{BB962C8B-B14F-4D97-AF65-F5344CB8AC3E}">
        <p14:creationId xmlns:p14="http://schemas.microsoft.com/office/powerpoint/2010/main" val="2931395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53990-2CED-44A6-8AE6-3C69F7532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SAMP 13.1.1.3. sadarbības modelis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9F3EEF-0D16-472F-858D-49ECCDE9F76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62954E9-6ACE-404F-8ECE-5CBDB5AFD361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FFE56FB-CF4F-4116-914E-3757FDAF0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916" y="1824520"/>
            <a:ext cx="5537771" cy="1676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/>
            <a:r>
              <a:rPr lang="lv-LV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Sadarbības modelis Nr. 2</a:t>
            </a:r>
          </a:p>
          <a:p>
            <a:pPr algn="ctr"/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Sabiedrisko pakalpojumu sniedzējs izbūvē un apmaksā infrastruktūras izveidi, kas ir tā īpašumā.</a:t>
            </a:r>
          </a:p>
        </p:txBody>
      </p:sp>
      <p:sp>
        <p:nvSpPr>
          <p:cNvPr id="16" name="Callout: Down Arrow 15">
            <a:extLst>
              <a:ext uri="{FF2B5EF4-FFF2-40B4-BE49-F238E27FC236}">
                <a16:creationId xmlns:a16="http://schemas.microsoft.com/office/drawing/2014/main" id="{7AC6DDA3-D5CF-4AED-9D0F-FB65C54FB9F3}"/>
              </a:ext>
            </a:extLst>
          </p:cNvPr>
          <p:cNvSpPr/>
          <p:nvPr/>
        </p:nvSpPr>
        <p:spPr>
          <a:xfrm>
            <a:off x="636998" y="4041362"/>
            <a:ext cx="5609690" cy="2721602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215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Font typeface="Arial" panose="020B0604020202020204" pitchFamily="34" charset="0"/>
              <a:buChar char="•"/>
            </a:pPr>
            <a:endParaRPr lang="lv-LV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lv-LV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lv-LV" sz="2000" dirty="0">
                <a:latin typeface="Calibri" panose="020F0502020204030204" pitchFamily="34" charset="0"/>
                <a:cs typeface="Calibri" panose="020F0502020204030204" pitchFamily="34" charset="0"/>
              </a:rPr>
              <a:t>PVN ir tiesības atskaitīt priekšnodoklī;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lv-LV" sz="2000" dirty="0">
                <a:latin typeface="Calibri" panose="020F0502020204030204" pitchFamily="34" charset="0"/>
                <a:cs typeface="Calibri" panose="020F0502020204030204" pitchFamily="34" charset="0"/>
              </a:rPr>
              <a:t>Pašvaldībai ir tiesības līdzfinansēt infrastruktūras izveides izmaksas;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lv-LV" sz="2000" dirty="0">
                <a:latin typeface="Calibri" panose="020F0502020204030204" pitchFamily="34" charset="0"/>
                <a:cs typeface="Calibri" panose="020F0502020204030204" pitchFamily="34" charset="0"/>
              </a:rPr>
              <a:t>Pašvaldībai nav nepieciešami papildus izdevumi infrastruktūras mantiskā novērtējuma veikšanai.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lv-LV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lv-LV" dirty="0"/>
          </a:p>
        </p:txBody>
      </p:sp>
      <p:sp>
        <p:nvSpPr>
          <p:cNvPr id="18" name="Callout: Left Arrow 17">
            <a:extLst>
              <a:ext uri="{FF2B5EF4-FFF2-40B4-BE49-F238E27FC236}">
                <a16:creationId xmlns:a16="http://schemas.microsoft.com/office/drawing/2014/main" id="{8F1E1620-2D85-454B-B667-BA74696C5970}"/>
              </a:ext>
            </a:extLst>
          </p:cNvPr>
          <p:cNvSpPr/>
          <p:nvPr/>
        </p:nvSpPr>
        <p:spPr>
          <a:xfrm>
            <a:off x="6411074" y="4041361"/>
            <a:ext cx="2578814" cy="1660795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533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sz="2000" dirty="0">
                <a:latin typeface="Calibri" panose="020F0502020204030204" pitchFamily="34" charset="0"/>
                <a:cs typeface="Calibri" panose="020F0502020204030204" pitchFamily="34" charset="0"/>
              </a:rPr>
              <a:t>Pašvaldības līdz- finansējums – ieguldījums pamatkapitālā</a:t>
            </a:r>
          </a:p>
        </p:txBody>
      </p:sp>
    </p:spTree>
    <p:extLst>
      <p:ext uri="{BB962C8B-B14F-4D97-AF65-F5344CB8AC3E}">
        <p14:creationId xmlns:p14="http://schemas.microsoft.com/office/powerpoint/2010/main" val="2352727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 txBox="1">
            <a:spLocks/>
          </p:cNvSpPr>
          <p:nvPr/>
        </p:nvSpPr>
        <p:spPr bwMode="auto">
          <a:xfrm>
            <a:off x="468313" y="2333625"/>
            <a:ext cx="8229600" cy="371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lv-LV" altLang="lv-LV" sz="4000" b="1" dirty="0">
              <a:solidFill>
                <a:schemeClr val="accent2"/>
              </a:solidFill>
              <a:latin typeface="Calibri" pitchFamily="34" charset="0"/>
              <a:cs typeface="Tahoma" pitchFamily="34" charset="0"/>
            </a:endParaRPr>
          </a:p>
          <a:p>
            <a:pPr algn="ctr" eaLnBrk="1" hangingPunct="1"/>
            <a:endParaRPr lang="lv-LV" altLang="lv-LV" sz="4000" b="1" dirty="0">
              <a:solidFill>
                <a:schemeClr val="accent2"/>
              </a:solidFill>
              <a:latin typeface="Calibri" pitchFamily="34" charset="0"/>
              <a:cs typeface="Tahoma" pitchFamily="34" charset="0"/>
            </a:endParaRPr>
          </a:p>
          <a:p>
            <a:pPr algn="ctr" eaLnBrk="1" hangingPunct="1"/>
            <a:r>
              <a:rPr lang="lv-LV" altLang="lv-LV" sz="40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Tahoma" pitchFamily="34" charset="0"/>
              </a:rPr>
              <a:t>Paldies par uzmanību!</a:t>
            </a:r>
          </a:p>
          <a:p>
            <a:pPr algn="ctr" eaLnBrk="1" hangingPunct="1"/>
            <a:endParaRPr lang="lv-LV" altLang="lv-LV" sz="4000" dirty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Tahoma" pitchFamily="34" charset="0"/>
            </a:endParaRPr>
          </a:p>
          <a:p>
            <a:pPr algn="ctr" eaLnBrk="1" hangingPunct="1"/>
            <a:br>
              <a:rPr lang="lv-LV" altLang="lv-LV" sz="4000" dirty="0">
                <a:solidFill>
                  <a:schemeClr val="accent2"/>
                </a:solidFill>
                <a:latin typeface="Calibri" pitchFamily="34" charset="0"/>
                <a:cs typeface="Tahoma" pitchFamily="34" charset="0"/>
              </a:rPr>
            </a:br>
            <a:endParaRPr lang="lv-LV" altLang="lv-LV" sz="4000" dirty="0">
              <a:solidFill>
                <a:schemeClr val="accent2"/>
              </a:solidFill>
              <a:latin typeface="Calibri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237784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26180</TotalTime>
  <Words>253</Words>
  <Application>Microsoft Office PowerPoint</Application>
  <PresentationFormat>On-screen Show (4:3)</PresentationFormat>
  <Paragraphs>45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Verdana</vt:lpstr>
      <vt:lpstr>89_Prezentacija_templateLV</vt:lpstr>
      <vt:lpstr>Sadarbības modeļa piemērošana SAMP 13.1.3.3. ceturtajā projektu iesniegumu atlases kārtā   2022. gada 27. janvāris</vt:lpstr>
      <vt:lpstr> SAMP 13.1.1.3. normatīvo aktu regulējums</vt:lpstr>
      <vt:lpstr>SAM 5.6.2. sadarbības modeļu piemērošanas iespējas</vt:lpstr>
      <vt:lpstr>SAMP 13.1.1.3. sadarbības modelis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Ritvars Timermanis</dc:creator>
  <cp:lastModifiedBy>Olita Zālīte - Vīlipa</cp:lastModifiedBy>
  <cp:revision>1457</cp:revision>
  <cp:lastPrinted>2020-09-23T17:41:26Z</cp:lastPrinted>
  <dcterms:created xsi:type="dcterms:W3CDTF">2014-11-20T14:46:47Z</dcterms:created>
  <dcterms:modified xsi:type="dcterms:W3CDTF">2022-01-26T20:53:22Z</dcterms:modified>
</cp:coreProperties>
</file>